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64" r:id="rId2"/>
    <p:sldId id="297" r:id="rId3"/>
    <p:sldId id="273" r:id="rId4"/>
    <p:sldId id="281" r:id="rId5"/>
    <p:sldId id="274" r:id="rId6"/>
    <p:sldId id="275" r:id="rId7"/>
    <p:sldId id="276" r:id="rId8"/>
    <p:sldId id="282" r:id="rId9"/>
    <p:sldId id="266" r:id="rId10"/>
    <p:sldId id="278" r:id="rId11"/>
    <p:sldId id="279" r:id="rId12"/>
    <p:sldId id="283" r:id="rId13"/>
    <p:sldId id="280" r:id="rId14"/>
    <p:sldId id="284" r:id="rId15"/>
    <p:sldId id="285" r:id="rId16"/>
    <p:sldId id="286" r:id="rId17"/>
    <p:sldId id="287" r:id="rId18"/>
    <p:sldId id="288" r:id="rId19"/>
    <p:sldId id="290" r:id="rId20"/>
    <p:sldId id="292" r:id="rId21"/>
    <p:sldId id="291" r:id="rId22"/>
    <p:sldId id="293" r:id="rId23"/>
    <p:sldId id="294" r:id="rId24"/>
    <p:sldId id="29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9699"/>
    <a:srgbClr val="292E33"/>
    <a:srgbClr val="3296A2"/>
    <a:srgbClr val="C9CB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37"/>
    <p:restoredTop sz="94674"/>
  </p:normalViewPr>
  <p:slideViewPr>
    <p:cSldViewPr snapToGrid="0" snapToObjects="1">
      <p:cViewPr varScale="1">
        <p:scale>
          <a:sx n="89" d="100"/>
          <a:sy n="89" d="100"/>
        </p:scale>
        <p:origin x="10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4A97AC-069D-7D49-84B1-9F0097D33AF9}" type="datetimeFigureOut">
              <a:rPr lang="en-US" smtClean="0"/>
              <a:t>5/4/2017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6A2CE-CDE1-E046-9DA0-FF6877C5B800}" type="slidenum">
              <a:rPr lang="en-US" smtClean="0"/>
              <a:t>‹#›</a:t>
            </a:fld>
            <a:endParaRPr lang="en-US" dirty="0"/>
          </a:p>
        </p:txBody>
      </p:sp>
    </p:spTree>
    <p:extLst>
      <p:ext uri="{BB962C8B-B14F-4D97-AF65-F5344CB8AC3E}">
        <p14:creationId xmlns:p14="http://schemas.microsoft.com/office/powerpoint/2010/main" val="212377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6A2CE-CDE1-E046-9DA0-FF6877C5B800}" type="slidenum">
              <a:rPr lang="en-US" smtClean="0"/>
              <a:t>1</a:t>
            </a:fld>
            <a:endParaRPr lang="en-US" dirty="0"/>
          </a:p>
        </p:txBody>
      </p:sp>
    </p:spTree>
    <p:extLst>
      <p:ext uri="{BB962C8B-B14F-4D97-AF65-F5344CB8AC3E}">
        <p14:creationId xmlns:p14="http://schemas.microsoft.com/office/powerpoint/2010/main" val="21239314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292E33"/>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28793" y="309051"/>
            <a:ext cx="5049698" cy="6239898"/>
          </a:xfrm>
          <a:prstGeom prst="rect">
            <a:avLst/>
          </a:prstGeom>
        </p:spPr>
      </p:pic>
      <p:sp>
        <p:nvSpPr>
          <p:cNvPr id="2" name="Title 1"/>
          <p:cNvSpPr>
            <a:spLocks noGrp="1"/>
          </p:cNvSpPr>
          <p:nvPr>
            <p:ph type="ctrTitle"/>
          </p:nvPr>
        </p:nvSpPr>
        <p:spPr>
          <a:xfrm>
            <a:off x="313509" y="1479202"/>
            <a:ext cx="8451350" cy="2387600"/>
          </a:xfrm>
        </p:spPr>
        <p:txBody>
          <a:bodyPr anchor="b">
            <a:normAutofit/>
          </a:bodyPr>
          <a:lstStyle>
            <a:lvl1pPr algn="l">
              <a:lnSpc>
                <a:spcPct val="75000"/>
              </a:lnSpc>
              <a:defRPr sz="5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13509" y="4170734"/>
            <a:ext cx="8451350" cy="1655762"/>
          </a:xfrm>
        </p:spPr>
        <p:txBody>
          <a:bodyPr anchor="t"/>
          <a:lstStyle>
            <a:lvl1pPr marL="0" indent="0" algn="l">
              <a:buNone/>
              <a:defRPr sz="2400">
                <a:solidFill>
                  <a:srgbClr val="94969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3509" y="6163749"/>
            <a:ext cx="1474344" cy="385200"/>
          </a:xfrm>
          <a:prstGeom prst="rect">
            <a:avLst/>
          </a:prstGeom>
        </p:spPr>
      </p:pic>
      <p:sp>
        <p:nvSpPr>
          <p:cNvPr id="14" name="Date Placeholder 3"/>
          <p:cNvSpPr>
            <a:spLocks noGrp="1"/>
          </p:cNvSpPr>
          <p:nvPr>
            <p:ph type="dt" sz="half" idx="2"/>
          </p:nvPr>
        </p:nvSpPr>
        <p:spPr>
          <a:xfrm>
            <a:off x="313509" y="310110"/>
            <a:ext cx="3665034" cy="365125"/>
          </a:xfrm>
          <a:prstGeom prst="rect">
            <a:avLst/>
          </a:prstGeom>
        </p:spPr>
        <p:txBody>
          <a:bodyPr vert="horz" lIns="0" tIns="0" rIns="0" bIns="0" rtlCol="0" anchor="t"/>
          <a:lstStyle>
            <a:lvl1pPr algn="l">
              <a:defRPr sz="1200">
                <a:solidFill>
                  <a:srgbClr val="949699"/>
                </a:solidFill>
                <a:latin typeface="Montserrat SemiBold" charset="0"/>
                <a:ea typeface="Montserrat SemiBold" charset="0"/>
                <a:cs typeface="Montserrat SemiBold" charset="0"/>
              </a:defRPr>
            </a:lvl1pPr>
          </a:lstStyle>
          <a:p>
            <a:fld id="{E351F6DB-61D4-1F45-9CC8-1BD2EE813327}" type="datetime1">
              <a:rPr lang="en-GB" smtClean="0"/>
              <a:t>04/05/2017</a:t>
            </a:fld>
            <a:endParaRPr lang="en-US" dirty="0"/>
          </a:p>
        </p:txBody>
      </p:sp>
    </p:spTree>
    <p:extLst>
      <p:ext uri="{BB962C8B-B14F-4D97-AF65-F5344CB8AC3E}">
        <p14:creationId xmlns:p14="http://schemas.microsoft.com/office/powerpoint/2010/main" val="74901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28793" y="309051"/>
            <a:ext cx="5049698" cy="6239898"/>
          </a:xfrm>
          <a:prstGeom prst="rect">
            <a:avLst/>
          </a:prstGeom>
        </p:spPr>
      </p:pic>
      <p:sp>
        <p:nvSpPr>
          <p:cNvPr id="6" name="Title 1"/>
          <p:cNvSpPr>
            <a:spLocks noGrp="1"/>
          </p:cNvSpPr>
          <p:nvPr>
            <p:ph type="ctrTitle"/>
          </p:nvPr>
        </p:nvSpPr>
        <p:spPr>
          <a:xfrm>
            <a:off x="313509" y="1479202"/>
            <a:ext cx="8451350" cy="2387600"/>
          </a:xfrm>
        </p:spPr>
        <p:txBody>
          <a:bodyPr anchor="b">
            <a:normAutofit/>
          </a:bodyPr>
          <a:lstStyle>
            <a:lvl1pPr algn="l">
              <a:lnSpc>
                <a:spcPct val="75000"/>
              </a:lnSpc>
              <a:defRPr sz="5400">
                <a:solidFill>
                  <a:schemeClr val="bg1"/>
                </a:solidFill>
              </a:defRPr>
            </a:lvl1pPr>
          </a:lstStyle>
          <a:p>
            <a:r>
              <a:rPr lang="en-US" dirty="0" smtClean="0"/>
              <a:t>Click to edit Master title style</a:t>
            </a:r>
            <a:endParaRPr lang="en-US" dirty="0"/>
          </a:p>
        </p:txBody>
      </p:sp>
      <p:sp>
        <p:nvSpPr>
          <p:cNvPr id="7" name="Subtitle 2"/>
          <p:cNvSpPr>
            <a:spLocks noGrp="1"/>
          </p:cNvSpPr>
          <p:nvPr>
            <p:ph type="subTitle" idx="1"/>
          </p:nvPr>
        </p:nvSpPr>
        <p:spPr>
          <a:xfrm>
            <a:off x="313509" y="4170734"/>
            <a:ext cx="8451350" cy="1655762"/>
          </a:xfrm>
        </p:spPr>
        <p:txBody>
          <a:bodyPr anchor="t"/>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3509" y="6163749"/>
            <a:ext cx="1474344" cy="385200"/>
          </a:xfrm>
          <a:prstGeom prst="rect">
            <a:avLst/>
          </a:prstGeom>
        </p:spPr>
      </p:pic>
      <p:sp>
        <p:nvSpPr>
          <p:cNvPr id="9" name="Date Placeholder 3"/>
          <p:cNvSpPr>
            <a:spLocks noGrp="1"/>
          </p:cNvSpPr>
          <p:nvPr>
            <p:ph type="dt" sz="half" idx="2"/>
          </p:nvPr>
        </p:nvSpPr>
        <p:spPr>
          <a:xfrm>
            <a:off x="313509" y="310110"/>
            <a:ext cx="3665034" cy="365125"/>
          </a:xfrm>
          <a:prstGeom prst="rect">
            <a:avLst/>
          </a:prstGeom>
        </p:spPr>
        <p:txBody>
          <a:bodyPr vert="horz" lIns="0" tIns="0" rIns="0" bIns="0" rtlCol="0" anchor="t"/>
          <a:lstStyle>
            <a:lvl1pPr algn="l">
              <a:defRPr sz="1200">
                <a:solidFill>
                  <a:schemeClr val="bg1"/>
                </a:solidFill>
                <a:latin typeface="Montserrat SemiBold" charset="0"/>
                <a:ea typeface="Montserrat SemiBold" charset="0"/>
                <a:cs typeface="Montserrat SemiBold" charset="0"/>
              </a:defRPr>
            </a:lvl1pPr>
          </a:lstStyle>
          <a:p>
            <a:fld id="{E351F6DB-61D4-1F45-9CC8-1BD2EE813327}" type="datetime1">
              <a:rPr lang="en-GB" smtClean="0"/>
              <a:pPr/>
              <a:t>04/05/2017</a:t>
            </a:fld>
            <a:endParaRPr lang="en-US" dirty="0"/>
          </a:p>
        </p:txBody>
      </p:sp>
    </p:spTree>
    <p:extLst>
      <p:ext uri="{BB962C8B-B14F-4D97-AF65-F5344CB8AC3E}">
        <p14:creationId xmlns:p14="http://schemas.microsoft.com/office/powerpoint/2010/main" val="168443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85FCFC7-052E-A544-8F02-05AC563559FF}" type="slidenum">
              <a:rPr lang="en-US" smtClean="0"/>
              <a:t>‹#›</a:t>
            </a:fld>
            <a:endParaRPr lang="en-US" dirty="0"/>
          </a:p>
        </p:txBody>
      </p:sp>
    </p:spTree>
    <p:extLst>
      <p:ext uri="{BB962C8B-B14F-4D97-AF65-F5344CB8AC3E}">
        <p14:creationId xmlns:p14="http://schemas.microsoft.com/office/powerpoint/2010/main" val="14630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28794" y="309051"/>
            <a:ext cx="5049695" cy="6239898"/>
          </a:xfrm>
          <a:prstGeom prst="rect">
            <a:avLst/>
          </a:prstGeom>
        </p:spPr>
      </p:pic>
      <p:sp>
        <p:nvSpPr>
          <p:cNvPr id="6" name="Slide Number Placeholder 5"/>
          <p:cNvSpPr>
            <a:spLocks noGrp="1"/>
          </p:cNvSpPr>
          <p:nvPr>
            <p:ph type="sldNum" sz="quarter" idx="12"/>
          </p:nvPr>
        </p:nvSpPr>
        <p:spPr/>
        <p:txBody>
          <a:bodyPr/>
          <a:lstStyle/>
          <a:p>
            <a:fld id="{185FCFC7-052E-A544-8F02-05AC563559FF}" type="slidenum">
              <a:rPr lang="en-US" smtClean="0"/>
              <a:t>‹#›</a:t>
            </a:fld>
            <a:endParaRPr lang="en-US" dirty="0"/>
          </a:p>
        </p:txBody>
      </p:sp>
      <p:sp>
        <p:nvSpPr>
          <p:cNvPr id="7" name="Title 1"/>
          <p:cNvSpPr>
            <a:spLocks noGrp="1"/>
          </p:cNvSpPr>
          <p:nvPr>
            <p:ph type="ctrTitle"/>
          </p:nvPr>
        </p:nvSpPr>
        <p:spPr>
          <a:xfrm>
            <a:off x="313509" y="1479202"/>
            <a:ext cx="11564982" cy="2387600"/>
          </a:xfrm>
        </p:spPr>
        <p:txBody>
          <a:bodyPr anchor="b"/>
          <a:lstStyle>
            <a:lvl1pPr algn="l">
              <a:defRPr sz="6000"/>
            </a:lvl1pPr>
          </a:lstStyle>
          <a:p>
            <a:r>
              <a:rPr lang="en-US" smtClean="0"/>
              <a:t>Click to edit Master title style</a:t>
            </a:r>
            <a:endParaRPr lang="en-US"/>
          </a:p>
        </p:txBody>
      </p:sp>
      <p:sp>
        <p:nvSpPr>
          <p:cNvPr id="8" name="Subtitle 2"/>
          <p:cNvSpPr>
            <a:spLocks noGrp="1"/>
          </p:cNvSpPr>
          <p:nvPr>
            <p:ph type="subTitle" idx="1"/>
          </p:nvPr>
        </p:nvSpPr>
        <p:spPr>
          <a:xfrm>
            <a:off x="313509" y="4170734"/>
            <a:ext cx="11564982" cy="1655762"/>
          </a:xfrm>
        </p:spPr>
        <p:txBody>
          <a:bodyPr anchor="t"/>
          <a:lstStyle>
            <a:lvl1pPr marL="0" indent="0" algn="l">
              <a:buNone/>
              <a:defRPr sz="2400">
                <a:solidFill>
                  <a:srgbClr val="94969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3609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3509" y="1143431"/>
            <a:ext cx="5706291" cy="46552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199" y="1143431"/>
            <a:ext cx="5706291" cy="4655203"/>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a:t>
            </a:fld>
            <a:endParaRPr lang="en-US" dirty="0"/>
          </a:p>
        </p:txBody>
      </p:sp>
    </p:spTree>
    <p:extLst>
      <p:ext uri="{BB962C8B-B14F-4D97-AF65-F5344CB8AC3E}">
        <p14:creationId xmlns:p14="http://schemas.microsoft.com/office/powerpoint/2010/main" val="110814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3508" y="1143431"/>
            <a:ext cx="5684067" cy="384286"/>
          </a:xfrm>
        </p:spPr>
        <p:txBody>
          <a:bodyPr anchor="t">
            <a:normAutofit/>
          </a:bodyPr>
          <a:lstStyle>
            <a:lvl1pPr marL="0" indent="0">
              <a:buNone/>
              <a:defRPr sz="2000" b="1" cap="all" baseline="0">
                <a:solidFill>
                  <a:srgbClr val="3296A2"/>
                </a:solidFill>
                <a:latin typeface="Montserrat SemiBold" charset="0"/>
                <a:ea typeface="Montserrat SemiBold" charset="0"/>
                <a:cs typeface="Montserrat Semi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13508" y="1687078"/>
            <a:ext cx="5684067" cy="411155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199" y="1143431"/>
            <a:ext cx="5706291" cy="384286"/>
          </a:xfrm>
        </p:spPr>
        <p:txBody>
          <a:bodyPr anchor="t">
            <a:normAutofit/>
          </a:bodyPr>
          <a:lstStyle>
            <a:lvl1pPr marL="0" indent="0">
              <a:buNone/>
              <a:defRPr sz="2000" b="1" cap="all" baseline="0">
                <a:solidFill>
                  <a:srgbClr val="3296A2"/>
                </a:solidFill>
                <a:latin typeface="Montserrat SemiBold" charset="0"/>
                <a:ea typeface="Montserrat SemiBold" charset="0"/>
                <a:cs typeface="Montserrat Semi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199" y="1687078"/>
            <a:ext cx="5706291" cy="41115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185FCFC7-052E-A544-8F02-05AC563559FF}" type="slidenum">
              <a:rPr lang="en-US" smtClean="0"/>
              <a:t>‹#›</a:t>
            </a:fld>
            <a:endParaRPr lang="en-US" dirty="0"/>
          </a:p>
        </p:txBody>
      </p:sp>
      <p:sp>
        <p:nvSpPr>
          <p:cNvPr id="10" name="Title 1"/>
          <p:cNvSpPr>
            <a:spLocks noGrp="1"/>
          </p:cNvSpPr>
          <p:nvPr>
            <p:ph type="title"/>
          </p:nvPr>
        </p:nvSpPr>
        <p:spPr>
          <a:xfrm>
            <a:off x="313509" y="365126"/>
            <a:ext cx="11564982" cy="618944"/>
          </a:xfrm>
        </p:spPr>
        <p:txBody>
          <a:bodyPr/>
          <a:lstStyle/>
          <a:p>
            <a:r>
              <a:rPr lang="en-US" smtClean="0"/>
              <a:t>Click to edit Master title style</a:t>
            </a:r>
            <a:endParaRPr lang="en-US"/>
          </a:p>
        </p:txBody>
      </p:sp>
    </p:spTree>
    <p:extLst>
      <p:ext uri="{BB962C8B-B14F-4D97-AF65-F5344CB8AC3E}">
        <p14:creationId xmlns:p14="http://schemas.microsoft.com/office/powerpoint/2010/main" val="157978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185FCFC7-052E-A544-8F02-05AC563559FF}" type="slidenum">
              <a:rPr lang="en-US" smtClean="0"/>
              <a:t>‹#›</a:t>
            </a:fld>
            <a:endParaRPr lang="en-US" dirty="0"/>
          </a:p>
        </p:txBody>
      </p:sp>
    </p:spTree>
    <p:extLst>
      <p:ext uri="{BB962C8B-B14F-4D97-AF65-F5344CB8AC3E}">
        <p14:creationId xmlns:p14="http://schemas.microsoft.com/office/powerpoint/2010/main" val="2116604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5FCFC7-052E-A544-8F02-05AC563559FF}" type="slidenum">
              <a:rPr lang="en-US" smtClean="0"/>
              <a:t>‹#›</a:t>
            </a:fld>
            <a:endParaRPr lang="en-US" dirty="0"/>
          </a:p>
        </p:txBody>
      </p:sp>
    </p:spTree>
    <p:extLst>
      <p:ext uri="{BB962C8B-B14F-4D97-AF65-F5344CB8AC3E}">
        <p14:creationId xmlns:p14="http://schemas.microsoft.com/office/powerpoint/2010/main" val="70162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3510" y="365126"/>
            <a:ext cx="4458516" cy="1173742"/>
          </a:xfrm>
        </p:spPr>
        <p:txBody>
          <a:bodyPr anchor="t"/>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995745" y="365127"/>
            <a:ext cx="6882745" cy="54959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13510" y="1761893"/>
            <a:ext cx="4458515" cy="410709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185FCFC7-052E-A544-8F02-05AC563559FF}" type="slidenum">
              <a:rPr lang="en-US" smtClean="0"/>
              <a:t>‹#›</a:t>
            </a:fld>
            <a:endParaRPr lang="en-US" dirty="0"/>
          </a:p>
        </p:txBody>
      </p:sp>
    </p:spTree>
    <p:extLst>
      <p:ext uri="{BB962C8B-B14F-4D97-AF65-F5344CB8AC3E}">
        <p14:creationId xmlns:p14="http://schemas.microsoft.com/office/powerpoint/2010/main" val="33239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3509" y="365126"/>
            <a:ext cx="11564982" cy="618944"/>
          </a:xfrm>
          <a:prstGeom prst="rect">
            <a:avLst/>
          </a:prstGeom>
        </p:spPr>
        <p:txBody>
          <a:bodyPr vert="horz" lIns="0" tIns="0" rIns="0" bIns="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13509" y="1143431"/>
            <a:ext cx="11564982" cy="465520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To use a picture as a bullet, on the Bulleted tab, click Picture, and then scroll to find a picture icon that you want to use.</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263483" y="6187007"/>
            <a:ext cx="3665034" cy="365125"/>
          </a:xfrm>
          <a:prstGeom prst="rect">
            <a:avLst/>
          </a:prstGeom>
        </p:spPr>
        <p:txBody>
          <a:bodyPr vert="horz" lIns="0" tIns="0" rIns="0" bIns="0" rtlCol="0" anchor="b"/>
          <a:lstStyle>
            <a:lvl1pPr algn="ctr">
              <a:defRPr sz="900">
                <a:solidFill>
                  <a:srgbClr val="292E33"/>
                </a:solidFill>
                <a:latin typeface="Montserrat SemiBold" charset="0"/>
                <a:ea typeface="Montserrat SemiBold" charset="0"/>
                <a:cs typeface="Montserrat SemiBold" charset="0"/>
              </a:defRPr>
            </a:lvl1pPr>
          </a:lstStyle>
          <a:p>
            <a:fld id="{F2669AEA-DEFF-564D-80B6-7F2858274E48}" type="datetime1">
              <a:rPr lang="en-GB" smtClean="0"/>
              <a:t>04/05/2017</a:t>
            </a:fld>
            <a:endParaRPr lang="en-US" dirty="0"/>
          </a:p>
        </p:txBody>
      </p:sp>
      <p:sp>
        <p:nvSpPr>
          <p:cNvPr id="6" name="Slide Number Placeholder 5"/>
          <p:cNvSpPr>
            <a:spLocks noGrp="1"/>
          </p:cNvSpPr>
          <p:nvPr>
            <p:ph type="sldNum" sz="quarter" idx="4"/>
          </p:nvPr>
        </p:nvSpPr>
        <p:spPr>
          <a:xfrm>
            <a:off x="8085909" y="6187007"/>
            <a:ext cx="3792582" cy="365125"/>
          </a:xfrm>
          <a:prstGeom prst="rect">
            <a:avLst/>
          </a:prstGeom>
        </p:spPr>
        <p:txBody>
          <a:bodyPr vert="horz" lIns="0" tIns="0" rIns="0" bIns="0" rtlCol="0" anchor="b"/>
          <a:lstStyle>
            <a:lvl1pPr algn="r">
              <a:defRPr sz="900">
                <a:solidFill>
                  <a:srgbClr val="292E33"/>
                </a:solidFill>
                <a:latin typeface="Montserrat SemiBold" charset="0"/>
                <a:ea typeface="Montserrat SemiBold" charset="0"/>
                <a:cs typeface="Montserrat SemiBold" charset="0"/>
              </a:defRPr>
            </a:lvl1pPr>
          </a:lstStyle>
          <a:p>
            <a:fld id="{185FCFC7-052E-A544-8F02-05AC563559FF}" type="slidenum">
              <a:rPr lang="en-US" smtClean="0"/>
              <a:pPr/>
              <a:t>‹#›</a:t>
            </a:fld>
            <a:endParaRPr lang="en-US" dirty="0"/>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13509" y="6163749"/>
            <a:ext cx="1474344" cy="385200"/>
          </a:xfrm>
          <a:prstGeom prst="rect">
            <a:avLst/>
          </a:prstGeom>
        </p:spPr>
      </p:pic>
    </p:spTree>
    <p:extLst>
      <p:ext uri="{BB962C8B-B14F-4D97-AF65-F5344CB8AC3E}">
        <p14:creationId xmlns:p14="http://schemas.microsoft.com/office/powerpoint/2010/main" val="247157874"/>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1" r:id="rId4"/>
    <p:sldLayoutId id="2147483652" r:id="rId5"/>
    <p:sldLayoutId id="2147483653" r:id="rId6"/>
    <p:sldLayoutId id="2147483654" r:id="rId7"/>
    <p:sldLayoutId id="2147483655" r:id="rId8"/>
    <p:sldLayoutId id="2147483656" r:id="rId9"/>
  </p:sldLayoutIdLst>
  <p:hf hdr="0" ftr="0"/>
  <p:txStyles>
    <p:titleStyle>
      <a:lvl1pPr algn="l" defTabSz="914400" rtl="0" eaLnBrk="1" latinLnBrk="0" hangingPunct="1">
        <a:lnSpc>
          <a:spcPct val="90000"/>
        </a:lnSpc>
        <a:spcBef>
          <a:spcPct val="0"/>
        </a:spcBef>
        <a:buNone/>
        <a:defRPr sz="3600" kern="1200" cap="all" normalizeH="0" baseline="0">
          <a:solidFill>
            <a:srgbClr val="292E33"/>
          </a:solidFill>
          <a:latin typeface="Montserrat SemiBold" charset="0"/>
          <a:ea typeface="Montserrat SemiBold" charset="0"/>
          <a:cs typeface="Montserrat SemiBold" charset="0"/>
        </a:defRPr>
      </a:lvl1pPr>
    </p:titleStyle>
    <p:bodyStyle>
      <a:lvl1pPr marL="0" indent="0" algn="l" defTabSz="914400" rtl="0" eaLnBrk="1" latinLnBrk="0" hangingPunct="1">
        <a:lnSpc>
          <a:spcPct val="90000"/>
        </a:lnSpc>
        <a:spcBef>
          <a:spcPts val="1000"/>
        </a:spcBef>
        <a:spcAft>
          <a:spcPts val="1200"/>
        </a:spcAft>
        <a:buFont typeface="Arial"/>
        <a:buNone/>
        <a:defRPr sz="2400" b="0" i="0" kern="1200">
          <a:solidFill>
            <a:srgbClr val="292E33"/>
          </a:solidFill>
          <a:latin typeface="Libre Franklin" charset="0"/>
          <a:ea typeface="Libre Franklin" charset="0"/>
          <a:cs typeface="Libre Franklin" charset="0"/>
        </a:defRPr>
      </a:lvl1pPr>
      <a:lvl2pPr marL="0" indent="0" algn="l" defTabSz="914400" rtl="0" eaLnBrk="1" latinLnBrk="0" hangingPunct="1">
        <a:lnSpc>
          <a:spcPct val="90000"/>
        </a:lnSpc>
        <a:spcBef>
          <a:spcPts val="500"/>
        </a:spcBef>
        <a:buFont typeface="Arial" charset="0"/>
        <a:buNone/>
        <a:defRPr sz="2000" b="0" i="0" kern="1200">
          <a:solidFill>
            <a:srgbClr val="949699"/>
          </a:solidFill>
          <a:latin typeface="Libre Franklin" charset="0"/>
          <a:ea typeface="Libre Franklin" charset="0"/>
          <a:cs typeface="Libre Franklin" charset="0"/>
        </a:defRPr>
      </a:lvl2pPr>
      <a:lvl3pPr marL="432000" indent="-432000" algn="l" defTabSz="914400" rtl="0" eaLnBrk="1" latinLnBrk="0" hangingPunct="1">
        <a:lnSpc>
          <a:spcPct val="90000"/>
        </a:lnSpc>
        <a:spcBef>
          <a:spcPts val="500"/>
        </a:spcBef>
        <a:buFont typeface="AppleSymbols" charset="0"/>
        <a:buChar char="⎯"/>
        <a:defRPr sz="2000" b="0" i="0" kern="1200">
          <a:solidFill>
            <a:srgbClr val="949699"/>
          </a:solidFill>
          <a:latin typeface="Libre Franklin" charset="0"/>
          <a:ea typeface="Libre Franklin" charset="0"/>
          <a:cs typeface="Libre Franklin" charset="0"/>
        </a:defRPr>
      </a:lvl3pPr>
      <a:lvl4pPr marL="864000" indent="-432000" algn="l" defTabSz="914400" rtl="0" eaLnBrk="1" latinLnBrk="0" hangingPunct="1">
        <a:lnSpc>
          <a:spcPct val="90000"/>
        </a:lnSpc>
        <a:spcBef>
          <a:spcPts val="500"/>
        </a:spcBef>
        <a:buFont typeface="AppleSymbols" charset="0"/>
        <a:buChar char="⎯"/>
        <a:defRPr sz="2000" b="0" i="0" kern="1200">
          <a:solidFill>
            <a:srgbClr val="949699"/>
          </a:solidFill>
          <a:latin typeface="Libre Franklin" charset="0"/>
          <a:ea typeface="Libre Franklin" charset="0"/>
          <a:cs typeface="Libre Franklin" charset="0"/>
        </a:defRPr>
      </a:lvl4pPr>
      <a:lvl5pPr marL="1296000" indent="-432000" algn="l" defTabSz="914400" rtl="0" eaLnBrk="1" latinLnBrk="0" hangingPunct="1">
        <a:lnSpc>
          <a:spcPct val="90000"/>
        </a:lnSpc>
        <a:spcBef>
          <a:spcPts val="500"/>
        </a:spcBef>
        <a:buFont typeface="AppleSymbols" charset="0"/>
        <a:buChar char="⎯"/>
        <a:defRPr sz="2000" b="0" i="0" kern="1200">
          <a:solidFill>
            <a:srgbClr val="949699"/>
          </a:solidFill>
          <a:latin typeface="Libre Franklin" charset="0"/>
          <a:ea typeface="Libre Franklin" charset="0"/>
          <a:cs typeface="Libre Franklin"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509" y="1479202"/>
            <a:ext cx="8629769" cy="2387600"/>
          </a:xfrm>
        </p:spPr>
        <p:txBody>
          <a:bodyPr>
            <a:normAutofit fontScale="90000"/>
          </a:bodyPr>
          <a:lstStyle/>
          <a:p>
            <a:r>
              <a:rPr lang="en-GB" dirty="0">
                <a:latin typeface="Arial" panose="020B0604020202020204" pitchFamily="34" charset="0"/>
                <a:cs typeface="Arial" panose="020B0604020202020204" pitchFamily="34" charset="0"/>
              </a:rPr>
              <a:t>Expert Determination v Arbitration </a:t>
            </a:r>
            <a:r>
              <a:rPr lang="en-GB" dirty="0"/>
              <a:t/>
            </a:r>
            <a:br>
              <a:rPr lang="en-GB" dirty="0"/>
            </a:br>
            <a:r>
              <a:rPr lang="en-GB" dirty="0"/>
              <a:t/>
            </a:r>
            <a:br>
              <a:rPr lang="en-GB" dirty="0"/>
            </a:br>
            <a:endParaRPr lang="en-US" dirty="0"/>
          </a:p>
        </p:txBody>
      </p:sp>
      <p:sp>
        <p:nvSpPr>
          <p:cNvPr id="3" name="Subtitle 2"/>
          <p:cNvSpPr>
            <a:spLocks noGrp="1"/>
          </p:cNvSpPr>
          <p:nvPr>
            <p:ph type="subTitle" idx="1"/>
          </p:nvPr>
        </p:nvSpPr>
        <p:spPr/>
        <p:txBody>
          <a:bodyPr/>
          <a:lstStyle/>
          <a:p>
            <a:r>
              <a:rPr lang="en-GB" dirty="0">
                <a:solidFill>
                  <a:srgbClr val="3296A2"/>
                </a:solidFill>
                <a:latin typeface="Arial" panose="020B0604020202020204" pitchFamily="34" charset="0"/>
                <a:cs typeface="Arial" panose="020B0604020202020204" pitchFamily="34" charset="0"/>
              </a:rPr>
              <a:t>Paul Roberts  - SVP ASIA PACIFIC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SVP HKA Claims &amp; Consulting Group</a:t>
            </a:r>
          </a:p>
        </p:txBody>
      </p:sp>
      <p:sp>
        <p:nvSpPr>
          <p:cNvPr id="5" name="Date Placeholder 4"/>
          <p:cNvSpPr>
            <a:spLocks noGrp="1"/>
          </p:cNvSpPr>
          <p:nvPr>
            <p:ph type="dt" sz="half" idx="2"/>
          </p:nvPr>
        </p:nvSpPr>
        <p:spPr/>
        <p:txBody>
          <a:bodyPr/>
          <a:lstStyle/>
          <a:p>
            <a:r>
              <a:rPr lang="en-US" sz="2000" dirty="0" smtClean="0">
                <a:latin typeface="Arial" panose="020B0604020202020204" pitchFamily="34" charset="0"/>
                <a:cs typeface="Arial" panose="020B0604020202020204" pitchFamily="34" charset="0"/>
              </a:rPr>
              <a:t>07/03/2017</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7038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The Rise of Expert Determination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pPr marL="342900" lvl="0" indent="-342900">
              <a:buFont typeface="Arial" panose="020B0604020202020204" pitchFamily="34" charset="0"/>
              <a:buChar char="•"/>
            </a:pPr>
            <a:r>
              <a:rPr lang="en-AU" sz="1600" dirty="0">
                <a:latin typeface="Arial" panose="020B0604020202020204" pitchFamily="34" charset="0"/>
                <a:cs typeface="Arial" panose="020B0604020202020204" pitchFamily="34" charset="0"/>
              </a:rPr>
              <a:t>As the cost of litigation and arbitration has risen over the years so has the prevalence of Expert D</a:t>
            </a:r>
            <a:r>
              <a:rPr lang="en-AU" sz="1600" dirty="0" smtClean="0">
                <a:latin typeface="Arial" panose="020B0604020202020204" pitchFamily="34" charset="0"/>
                <a:cs typeface="Arial" panose="020B0604020202020204" pitchFamily="34" charset="0"/>
              </a:rPr>
              <a:t>etermination.</a:t>
            </a:r>
          </a:p>
          <a:p>
            <a:pPr marL="342900" lvl="0" indent="-34290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AU" sz="1600" dirty="0">
                <a:latin typeface="Arial" panose="020B0604020202020204" pitchFamily="34" charset="0"/>
                <a:cs typeface="Arial" panose="020B0604020202020204" pitchFamily="34" charset="0"/>
              </a:rPr>
              <a:t>Determination, </a:t>
            </a:r>
            <a:r>
              <a:rPr lang="en-AU" sz="1600" dirty="0" smtClean="0">
                <a:latin typeface="Arial" panose="020B0604020202020204" pitchFamily="34" charset="0"/>
                <a:cs typeface="Arial" panose="020B0604020202020204" pitchFamily="34" charset="0"/>
              </a:rPr>
              <a:t>within </a:t>
            </a:r>
            <a:r>
              <a:rPr lang="en-AU" sz="1600" dirty="0">
                <a:latin typeface="Arial" panose="020B0604020202020204" pitchFamily="34" charset="0"/>
                <a:cs typeface="Arial" panose="020B0604020202020204" pitchFamily="34" charset="0"/>
              </a:rPr>
              <a:t>many cases around the world, clients drafting their own bespoke forms of Expert D</a:t>
            </a:r>
            <a:r>
              <a:rPr lang="en-AU" sz="1600" dirty="0" smtClean="0">
                <a:latin typeface="Arial" panose="020B0604020202020204" pitchFamily="34" charset="0"/>
                <a:cs typeface="Arial" panose="020B0604020202020204" pitchFamily="34" charset="0"/>
              </a:rPr>
              <a:t>etermination </a:t>
            </a:r>
            <a:r>
              <a:rPr lang="en-AU" sz="1600" dirty="0">
                <a:latin typeface="Arial" panose="020B0604020202020204" pitchFamily="34" charset="0"/>
                <a:cs typeface="Arial" panose="020B0604020202020204" pitchFamily="34" charset="0"/>
              </a:rPr>
              <a:t>– e.g. dispute boards and DRA. </a:t>
            </a:r>
            <a:endParaRPr lang="en-AU" sz="16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AU" sz="1600" dirty="0">
                <a:latin typeface="Arial" panose="020B0604020202020204" pitchFamily="34" charset="0"/>
                <a:cs typeface="Arial" panose="020B0604020202020204" pitchFamily="34" charset="0"/>
              </a:rPr>
              <a:t>As a consequence of the rise of </a:t>
            </a:r>
            <a:r>
              <a:rPr lang="en-AU" sz="1600" dirty="0" smtClean="0">
                <a:latin typeface="Arial" panose="020B0604020202020204" pitchFamily="34" charset="0"/>
                <a:cs typeface="Arial" panose="020B0604020202020204" pitchFamily="34" charset="0"/>
              </a:rPr>
              <a:t>Expert Determination</a:t>
            </a:r>
            <a:r>
              <a:rPr lang="en-AU" sz="1600" dirty="0">
                <a:latin typeface="Arial" panose="020B0604020202020204" pitchFamily="34" charset="0"/>
                <a:cs typeface="Arial" panose="020B0604020202020204" pitchFamily="34" charset="0"/>
              </a:rPr>
              <a:t>, this useful ADR process is often stretched beyond its limitations.</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10</a:t>
            </a:fld>
            <a:endParaRPr lang="en-US" dirty="0"/>
          </a:p>
        </p:txBody>
      </p:sp>
    </p:spTree>
    <p:extLst>
      <p:ext uri="{BB962C8B-B14F-4D97-AF65-F5344CB8AC3E}">
        <p14:creationId xmlns:p14="http://schemas.microsoft.com/office/powerpoint/2010/main" val="1750268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Benefits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It allows for the appointment of an individual who is familiar with the relevant specialist or technical issues to resolve a dispute</a:t>
            </a:r>
            <a:r>
              <a:rPr lang="en-AU" sz="1600" dirty="0" smtClean="0">
                <a:latin typeface="Arial" panose="020B0604020202020204" pitchFamily="34" charset="0"/>
                <a:cs typeface="Arial" panose="020B0604020202020204" pitchFamily="34" charset="0"/>
              </a:rPr>
              <a:t>.</a:t>
            </a:r>
            <a:endParaRPr lang="en-AU"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 It is usually cheaper, quicker and less formal than arbitration or litigation</a:t>
            </a:r>
            <a:r>
              <a:rPr lang="en-AU" sz="1600" dirty="0" smtClean="0">
                <a:latin typeface="Arial" panose="020B0604020202020204" pitchFamily="34" charset="0"/>
                <a:cs typeface="Arial" panose="020B0604020202020204" pitchFamily="34" charset="0"/>
              </a:rPr>
              <a:t>.</a:t>
            </a:r>
            <a:endParaRPr lang="en-AU"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It helps parties to maintain business relationships (it is confidential and generally less adversarial than litigation or </a:t>
            </a:r>
            <a:r>
              <a:rPr lang="en-AU" sz="1600" dirty="0" smtClean="0">
                <a:latin typeface="Arial" panose="020B0604020202020204" pitchFamily="34" charset="0"/>
                <a:cs typeface="Arial" panose="020B0604020202020204" pitchFamily="34" charset="0"/>
              </a:rPr>
              <a:t>arbitration.)</a:t>
            </a:r>
            <a:endParaRPr lang="en-AU"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 It can dispense with the need for the parties to instruct their own independent expert witnesses (and sometimes their own </a:t>
            </a:r>
            <a:r>
              <a:rPr lang="en-AU" sz="1600" dirty="0" smtClean="0">
                <a:latin typeface="Arial" panose="020B0604020202020204" pitchFamily="34" charset="0"/>
                <a:cs typeface="Arial" panose="020B0604020202020204" pitchFamily="34" charset="0"/>
              </a:rPr>
              <a:t>lawyers.)</a:t>
            </a:r>
            <a:endParaRPr lang="en-AU"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An expert can adopt an inquisitorial, investigative approach</a:t>
            </a:r>
            <a:r>
              <a:rPr lang="en-AU" sz="1600" dirty="0" smtClean="0">
                <a:latin typeface="Arial" panose="020B0604020202020204" pitchFamily="34" charset="0"/>
                <a:cs typeface="Arial" panose="020B0604020202020204" pitchFamily="34" charset="0"/>
              </a:rPr>
              <a:t>.</a:t>
            </a:r>
            <a:endParaRPr lang="en-AU"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There is, arguably, a greater chance of finality. </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11</a:t>
            </a:fld>
            <a:endParaRPr lang="en-US" dirty="0"/>
          </a:p>
        </p:txBody>
      </p:sp>
    </p:spTree>
    <p:extLst>
      <p:ext uri="{BB962C8B-B14F-4D97-AF65-F5344CB8AC3E}">
        <p14:creationId xmlns:p14="http://schemas.microsoft.com/office/powerpoint/2010/main" val="148441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5FCFC7-052E-A544-8F02-05AC563559FF}" type="slidenum">
              <a:rPr lang="en-US" smtClean="0"/>
              <a:t>12</a:t>
            </a:fld>
            <a:endParaRPr lang="en-US" dirty="0"/>
          </a:p>
        </p:txBody>
      </p:sp>
      <p:sp>
        <p:nvSpPr>
          <p:cNvPr id="2" name="Title 1"/>
          <p:cNvSpPr>
            <a:spLocks noGrp="1"/>
          </p:cNvSpPr>
          <p:nvPr>
            <p:ph type="ctrTitle"/>
          </p:nvPr>
        </p:nvSpPr>
        <p:spPr/>
        <p:txBody>
          <a:bodyPr/>
          <a:lstStyle/>
          <a:p>
            <a:r>
              <a:rPr lang="en-AU" sz="2800" b="1" dirty="0">
                <a:solidFill>
                  <a:schemeClr val="tx1"/>
                </a:solidFill>
                <a:latin typeface="Arial" panose="020B0604020202020204" pitchFamily="34" charset="0"/>
                <a:cs typeface="Arial" panose="020B0604020202020204" pitchFamily="34" charset="0"/>
              </a:rPr>
              <a:t>Issues With Expert Determination over Arbitration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9841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Issues – Procedure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899560"/>
          </a:xfrm>
        </p:spPr>
        <p:txBody>
          <a:bodyPr>
            <a:noAutofit/>
          </a:bodyPr>
          <a:lstStyle/>
          <a:p>
            <a:pPr defTabSz="320675" fontAlgn="base">
              <a:spcBef>
                <a:spcPts val="281"/>
              </a:spcBef>
              <a:spcAft>
                <a:spcPct val="0"/>
              </a:spcAft>
              <a:buClr>
                <a:srgbClr val="812F2E"/>
              </a:buClr>
              <a:buFont typeface="Arial" pitchFamily="34" charset="0"/>
            </a:pPr>
            <a:endParaRPr lang="en-AU" sz="1600" b="1" dirty="0" smtClean="0">
              <a:solidFill>
                <a:schemeClr val="tx1"/>
              </a:solidFill>
              <a:latin typeface="Arial" panose="020B0604020202020204" pitchFamily="34" charset="0"/>
              <a:ea typeface="ＭＳ Ｐゴシック" pitchFamily="-107" charset="-128"/>
              <a:cs typeface="Arial" panose="020B0604020202020204" pitchFamily="34" charset="0"/>
            </a:endParaRPr>
          </a:p>
          <a:p>
            <a:r>
              <a:rPr lang="en-AU" sz="2000" b="1" dirty="0">
                <a:latin typeface="Arial" panose="020B0604020202020204" pitchFamily="34" charset="0"/>
                <a:cs typeface="Arial" panose="020B0604020202020204" pitchFamily="34" charset="0"/>
              </a:rPr>
              <a:t>Procedure </a:t>
            </a:r>
          </a:p>
          <a:p>
            <a:pPr marL="342900" lvl="0" indent="-342900">
              <a:lnSpc>
                <a:spcPct val="120000"/>
              </a:lnSpc>
              <a:buFont typeface="Arial" panose="020B0604020202020204" pitchFamily="34" charset="0"/>
              <a:buChar char="•"/>
            </a:pPr>
            <a:r>
              <a:rPr lang="en-AU" sz="1600" dirty="0">
                <a:latin typeface="Arial" panose="020B0604020202020204" pitchFamily="34" charset="0"/>
                <a:cs typeface="Arial" panose="020B0604020202020204" pitchFamily="34" charset="0"/>
              </a:rPr>
              <a:t>In Australia and signatory countries there is a set procedure for </a:t>
            </a:r>
            <a:r>
              <a:rPr lang="en-AU" sz="1600" dirty="0" smtClean="0">
                <a:latin typeface="Arial" panose="020B0604020202020204" pitchFamily="34" charset="0"/>
                <a:cs typeface="Arial" panose="020B0604020202020204" pitchFamily="34" charset="0"/>
              </a:rPr>
              <a:t>arbitrations.</a:t>
            </a:r>
          </a:p>
          <a:p>
            <a:pPr marL="342900" lvl="0" indent="-342900">
              <a:lnSpc>
                <a:spcPct val="120000"/>
              </a:lnSpc>
              <a:buFont typeface="Arial" panose="020B0604020202020204" pitchFamily="34" charset="0"/>
              <a:buChar char="•"/>
            </a:pPr>
            <a:r>
              <a:rPr lang="en-AU" sz="1600" dirty="0" smtClean="0">
                <a:latin typeface="Arial" panose="020B0604020202020204" pitchFamily="34" charset="0"/>
                <a:cs typeface="Arial" panose="020B0604020202020204" pitchFamily="34" charset="0"/>
              </a:rPr>
              <a:t>Whereas </a:t>
            </a:r>
            <a:r>
              <a:rPr lang="en-AU" sz="1600" dirty="0">
                <a:latin typeface="Arial" panose="020B0604020202020204" pitchFamily="34" charset="0"/>
                <a:cs typeface="Arial" panose="020B0604020202020204" pitchFamily="34" charset="0"/>
              </a:rPr>
              <a:t>the procedure for </a:t>
            </a:r>
            <a:r>
              <a:rPr lang="en-AU" sz="1600" dirty="0" smtClean="0">
                <a:latin typeface="Arial" panose="020B0604020202020204" pitchFamily="34" charset="0"/>
                <a:cs typeface="Arial" panose="020B0604020202020204" pitchFamily="34" charset="0"/>
              </a:rPr>
              <a:t>Expert </a:t>
            </a:r>
            <a:r>
              <a:rPr lang="en-AU" sz="1600" dirty="0">
                <a:latin typeface="Arial" panose="020B0604020202020204" pitchFamily="34" charset="0"/>
                <a:cs typeface="Arial" panose="020B0604020202020204" pitchFamily="34" charset="0"/>
              </a:rPr>
              <a:t>D</a:t>
            </a:r>
            <a:r>
              <a:rPr lang="en-AU" sz="1600" dirty="0" smtClean="0">
                <a:latin typeface="Arial" panose="020B0604020202020204" pitchFamily="34" charset="0"/>
                <a:cs typeface="Arial" panose="020B0604020202020204" pitchFamily="34" charset="0"/>
              </a:rPr>
              <a:t>etermination </a:t>
            </a:r>
            <a:r>
              <a:rPr lang="en-AU" sz="1600" dirty="0">
                <a:latin typeface="Arial" panose="020B0604020202020204" pitchFamily="34" charset="0"/>
                <a:cs typeface="Arial" panose="020B0604020202020204" pitchFamily="34" charset="0"/>
              </a:rPr>
              <a:t>is governed solely by </a:t>
            </a:r>
            <a:r>
              <a:rPr lang="en-AU" sz="1600" dirty="0" smtClean="0">
                <a:latin typeface="Arial" panose="020B0604020202020204" pitchFamily="34" charset="0"/>
                <a:cs typeface="Arial" panose="020B0604020202020204" pitchFamily="34" charset="0"/>
              </a:rPr>
              <a:t>the contractual </a:t>
            </a:r>
            <a:r>
              <a:rPr lang="en-AU" sz="1600" dirty="0">
                <a:latin typeface="Arial" panose="020B0604020202020204" pitchFamily="34" charset="0"/>
                <a:cs typeface="Arial" panose="020B0604020202020204" pitchFamily="34" charset="0"/>
              </a:rPr>
              <a:t>clause </a:t>
            </a:r>
            <a:r>
              <a:rPr lang="en-AU" sz="1600" dirty="0" smtClean="0">
                <a:latin typeface="Arial" panose="020B0604020202020204" pitchFamily="34" charset="0"/>
                <a:cs typeface="Arial" panose="020B0604020202020204" pitchFamily="34" charset="0"/>
              </a:rPr>
              <a:t>and </a:t>
            </a:r>
            <a:r>
              <a:rPr lang="en-AU" sz="1600" dirty="0">
                <a:latin typeface="Arial" panose="020B0604020202020204" pitchFamily="34" charset="0"/>
                <a:cs typeface="Arial" panose="020B0604020202020204" pitchFamily="34" charset="0"/>
              </a:rPr>
              <a:t>the appointed expert’s terms of reference</a:t>
            </a:r>
            <a:r>
              <a:rPr lang="en-AU" sz="1600" dirty="0" smtClean="0">
                <a:latin typeface="Arial" panose="020B0604020202020204" pitchFamily="34" charset="0"/>
                <a:cs typeface="Arial" panose="020B0604020202020204" pitchFamily="34" charset="0"/>
              </a:rPr>
              <a:t>.</a:t>
            </a:r>
            <a:endParaRPr lang="en-AU" sz="1600" dirty="0">
              <a:latin typeface="Arial" panose="020B0604020202020204" pitchFamily="34" charset="0"/>
              <a:cs typeface="Arial" panose="020B0604020202020204" pitchFamily="34" charset="0"/>
            </a:endParaRPr>
          </a:p>
          <a:p>
            <a:pPr marL="342900" lvl="0" indent="-342900">
              <a:lnSpc>
                <a:spcPct val="120000"/>
              </a:lnSpc>
              <a:buFont typeface="Arial" panose="020B0604020202020204" pitchFamily="34" charset="0"/>
              <a:buChar char="•"/>
            </a:pPr>
            <a:r>
              <a:rPr lang="en-AU" sz="1600" dirty="0">
                <a:latin typeface="Arial" panose="020B0604020202020204" pitchFamily="34" charset="0"/>
                <a:cs typeface="Arial" panose="020B0604020202020204" pitchFamily="34" charset="0"/>
              </a:rPr>
              <a:t>In Expert Determination the expert is not required to act judicially in weighing evidence placed before him or her. </a:t>
            </a:r>
          </a:p>
          <a:p>
            <a:pPr marL="342900" lvl="0" indent="-342900">
              <a:lnSpc>
                <a:spcPct val="120000"/>
              </a:lnSpc>
              <a:buFont typeface="Arial" panose="020B0604020202020204" pitchFamily="34" charset="0"/>
              <a:buChar char="•"/>
            </a:pPr>
            <a:r>
              <a:rPr lang="en-AU" sz="1600" dirty="0">
                <a:latin typeface="Arial" panose="020B0604020202020204" pitchFamily="34" charset="0"/>
                <a:cs typeface="Arial" panose="020B0604020202020204" pitchFamily="34" charset="0"/>
              </a:rPr>
              <a:t>The expert may reach a decision based on his or her own knowledge or investigations.  </a:t>
            </a:r>
          </a:p>
          <a:p>
            <a:pPr marL="0" lvl="2" indent="0">
              <a:buNone/>
            </a:pPr>
            <a:endParaRPr lang="en-US" sz="1600" dirty="0"/>
          </a:p>
        </p:txBody>
      </p:sp>
      <p:sp>
        <p:nvSpPr>
          <p:cNvPr id="7" name="Slide Number Placeholder 6"/>
          <p:cNvSpPr>
            <a:spLocks noGrp="1"/>
          </p:cNvSpPr>
          <p:nvPr>
            <p:ph type="sldNum" sz="quarter" idx="12"/>
          </p:nvPr>
        </p:nvSpPr>
        <p:spPr/>
        <p:txBody>
          <a:bodyPr/>
          <a:lstStyle/>
          <a:p>
            <a:fld id="{185FCFC7-052E-A544-8F02-05AC563559FF}" type="slidenum">
              <a:rPr lang="en-US" smtClean="0"/>
              <a:t>13</a:t>
            </a:fld>
            <a:endParaRPr lang="en-US" dirty="0"/>
          </a:p>
        </p:txBody>
      </p:sp>
    </p:spTree>
    <p:extLst>
      <p:ext uri="{BB962C8B-B14F-4D97-AF65-F5344CB8AC3E}">
        <p14:creationId xmlns:p14="http://schemas.microsoft.com/office/powerpoint/2010/main" val="1612228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Issues – Procedure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a:bodyPr>
          <a:lstStyle/>
          <a:p>
            <a:pPr fontAlgn="t"/>
            <a:r>
              <a:rPr lang="en-AU" dirty="0"/>
              <a:t> </a:t>
            </a:r>
            <a:endParaRPr lang="en-AU" sz="4000" dirty="0"/>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14</a:t>
            </a:fld>
            <a:endParaRPr lang="en-US" dirty="0"/>
          </a:p>
        </p:txBody>
      </p:sp>
      <p:pic>
        <p:nvPicPr>
          <p:cNvPr id="2" name="Picture 1"/>
          <p:cNvPicPr>
            <a:picLocks noChangeAspect="1"/>
          </p:cNvPicPr>
          <p:nvPr/>
        </p:nvPicPr>
        <p:blipFill>
          <a:blip r:embed="rId2">
            <a:duotone>
              <a:prstClr val="black"/>
              <a:srgbClr val="C9CBCC">
                <a:tint val="45000"/>
                <a:satMod val="400000"/>
              </a:srgbClr>
            </a:duotone>
          </a:blip>
          <a:stretch>
            <a:fillRect/>
          </a:stretch>
        </p:blipFill>
        <p:spPr>
          <a:xfrm>
            <a:off x="3102604" y="1590896"/>
            <a:ext cx="5986791" cy="3676207"/>
          </a:xfrm>
          <a:prstGeom prst="rect">
            <a:avLst/>
          </a:prstGeom>
        </p:spPr>
      </p:pic>
    </p:spTree>
    <p:extLst>
      <p:ext uri="{BB962C8B-B14F-4D97-AF65-F5344CB8AC3E}">
        <p14:creationId xmlns:p14="http://schemas.microsoft.com/office/powerpoint/2010/main" val="1304490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Issues – Enforceability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Arial" panose="020B0604020202020204" pitchFamily="34" charset="0"/>
              <a:ea typeface="ＭＳ Ｐゴシック" pitchFamily="-107" charset="-128"/>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Arbitration is enforced as if, or as, a court judgment. </a:t>
            </a: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A court will not go behind the decision making process of the arbitral tribunal, as long as the award </a:t>
            </a:r>
            <a:r>
              <a:rPr lang="en-AU" sz="1600" dirty="0" smtClean="0">
                <a:latin typeface="Arial" panose="020B0604020202020204" pitchFamily="34" charset="0"/>
                <a:cs typeface="Arial" panose="020B0604020202020204" pitchFamily="34" charset="0"/>
              </a:rPr>
              <a:t>is:</a:t>
            </a:r>
            <a:endParaRPr lang="en-AU" sz="1600" dirty="0">
              <a:latin typeface="Arial" panose="020B0604020202020204" pitchFamily="34" charset="0"/>
              <a:cs typeface="Arial" panose="020B0604020202020204" pitchFamily="34" charset="0"/>
            </a:endParaRPr>
          </a:p>
          <a:p>
            <a:pPr marL="717750" lvl="2" indent="-285750">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made in a manner that conforms with all relevant procedural requirements, </a:t>
            </a:r>
            <a:r>
              <a:rPr lang="en-AU" sz="1600" dirty="0" smtClean="0">
                <a:solidFill>
                  <a:srgbClr val="3296A2"/>
                </a:solidFill>
                <a:latin typeface="Arial" panose="020B0604020202020204" pitchFamily="34" charset="0"/>
                <a:cs typeface="Arial" panose="020B0604020202020204" pitchFamily="34" charset="0"/>
              </a:rPr>
              <a:t>and;</a:t>
            </a:r>
            <a:endParaRPr lang="en-AU" sz="1600" dirty="0">
              <a:solidFill>
                <a:srgbClr val="3296A2"/>
              </a:solidFill>
              <a:latin typeface="Arial" panose="020B0604020202020204" pitchFamily="34" charset="0"/>
              <a:cs typeface="Arial" panose="020B0604020202020204" pitchFamily="34" charset="0"/>
            </a:endParaRPr>
          </a:p>
          <a:p>
            <a:pPr marL="717750" lvl="2" indent="-285750">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does not fall foul of the enforcing court’s public policy</a:t>
            </a:r>
            <a:r>
              <a:rPr lang="en-AU" sz="1600" dirty="0" smtClean="0">
                <a:solidFill>
                  <a:srgbClr val="3296A2"/>
                </a:solidFill>
                <a:latin typeface="Arial" panose="020B0604020202020204" pitchFamily="34" charset="0"/>
                <a:cs typeface="Arial" panose="020B0604020202020204" pitchFamily="34" charset="0"/>
              </a:rPr>
              <a:t>.</a:t>
            </a:r>
          </a:p>
          <a:p>
            <a:pPr lvl="2" indent="0">
              <a:buNone/>
            </a:pPr>
            <a:r>
              <a:rPr lang="en-AU" sz="1600" dirty="0" smtClean="0">
                <a:latin typeface="Arial" panose="020B0604020202020204" pitchFamily="34" charset="0"/>
                <a:cs typeface="Arial" panose="020B0604020202020204" pitchFamily="34" charset="0"/>
              </a:rPr>
              <a:t> </a:t>
            </a:r>
            <a:endParaRPr lang="en-AU"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In International Arbitration the 1958  New York Convention provides a regime for enforcing awards in most countries</a:t>
            </a:r>
            <a:r>
              <a:rPr lang="en-AU" sz="1600" dirty="0" smtClean="0">
                <a:latin typeface="Arial" panose="020B0604020202020204" pitchFamily="34" charset="0"/>
                <a:cs typeface="Arial" panose="020B0604020202020204" pitchFamily="34" charset="0"/>
              </a:rPr>
              <a:t>.</a:t>
            </a:r>
            <a:endParaRPr lang="en-AU"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Whereas a party attempting to enforce an expert’s decision in another jurisdiction may face significant hurdles. </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15</a:t>
            </a:fld>
            <a:endParaRPr lang="en-US" dirty="0"/>
          </a:p>
        </p:txBody>
      </p:sp>
    </p:spTree>
    <p:extLst>
      <p:ext uri="{BB962C8B-B14F-4D97-AF65-F5344CB8AC3E}">
        <p14:creationId xmlns:p14="http://schemas.microsoft.com/office/powerpoint/2010/main" val="1160417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Issues – Enforceability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5157978"/>
          </a:xfrm>
        </p:spPr>
        <p:txBody>
          <a:bodyPr>
            <a:normAutofit/>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r>
              <a:rPr lang="en-AU" sz="2600" b="1" dirty="0">
                <a:latin typeface="Arial" panose="020B0604020202020204" pitchFamily="34" charset="0"/>
                <a:cs typeface="Arial" panose="020B0604020202020204" pitchFamily="34" charset="0"/>
              </a:rPr>
              <a:t>Australia </a:t>
            </a:r>
          </a:p>
          <a:p>
            <a:pPr marL="285750" lvl="0" indent="-285750">
              <a:lnSpc>
                <a:spcPct val="120000"/>
              </a:lnSpc>
              <a:buFont typeface="Arial" panose="020B0604020202020204" pitchFamily="34" charset="0"/>
              <a:buChar char="•"/>
            </a:pPr>
            <a:r>
              <a:rPr lang="en-AU" sz="1600" dirty="0">
                <a:latin typeface="Arial" panose="020B0604020202020204" pitchFamily="34" charset="0"/>
                <a:cs typeface="Arial" panose="020B0604020202020204" pitchFamily="34" charset="0"/>
              </a:rPr>
              <a:t>In Australia the expert's determination is not enforceable in the same way as a judgment of a court or an arbitral </a:t>
            </a:r>
            <a:r>
              <a:rPr lang="en-AU" sz="1600" dirty="0" smtClean="0">
                <a:latin typeface="Arial" panose="020B0604020202020204" pitchFamily="34" charset="0"/>
                <a:cs typeface="Arial" panose="020B0604020202020204" pitchFamily="34" charset="0"/>
              </a:rPr>
              <a:t>award.</a:t>
            </a:r>
          </a:p>
          <a:p>
            <a:pPr marL="285750" lvl="0" indent="-285750">
              <a:lnSpc>
                <a:spcPct val="120000"/>
              </a:lnSpc>
              <a:buFont typeface="Arial" panose="020B0604020202020204" pitchFamily="34" charset="0"/>
              <a:buChar char="•"/>
            </a:pPr>
            <a:r>
              <a:rPr lang="en-AU" sz="1600" dirty="0" smtClean="0">
                <a:latin typeface="Arial" panose="020B0604020202020204" pitchFamily="34" charset="0"/>
                <a:cs typeface="Arial" panose="020B0604020202020204" pitchFamily="34" charset="0"/>
              </a:rPr>
              <a:t>It </a:t>
            </a:r>
            <a:r>
              <a:rPr lang="en-AU" sz="1600" dirty="0">
                <a:latin typeface="Arial" panose="020B0604020202020204" pitchFamily="34" charset="0"/>
                <a:cs typeface="Arial" panose="020B0604020202020204" pitchFamily="34" charset="0"/>
              </a:rPr>
              <a:t>does, however, create a binding contractual obligation and unless voluntarily complied with, court or arbitral proceedings are necessary to enforce the </a:t>
            </a:r>
            <a:r>
              <a:rPr lang="en-AU" sz="1600" dirty="0" smtClean="0">
                <a:latin typeface="Arial" panose="020B0604020202020204" pitchFamily="34" charset="0"/>
                <a:cs typeface="Arial" panose="020B0604020202020204" pitchFamily="34" charset="0"/>
              </a:rPr>
              <a:t>determinations.</a:t>
            </a:r>
            <a:endParaRPr lang="en-AU" sz="1600" dirty="0">
              <a:latin typeface="Arial" panose="020B0604020202020204" pitchFamily="34" charset="0"/>
              <a:cs typeface="Arial" panose="020B0604020202020204" pitchFamily="34" charset="0"/>
            </a:endParaRPr>
          </a:p>
          <a:p>
            <a:pPr marL="285750" lvl="0" indent="-285750">
              <a:lnSpc>
                <a:spcPct val="120000"/>
              </a:lnSpc>
              <a:buFont typeface="Arial" panose="020B0604020202020204" pitchFamily="34" charset="0"/>
              <a:buChar char="•"/>
            </a:pPr>
            <a:r>
              <a:rPr lang="en-AU" sz="1600" dirty="0">
                <a:latin typeface="Arial" panose="020B0604020202020204" pitchFamily="34" charset="0"/>
                <a:cs typeface="Arial" panose="020B0604020202020204" pitchFamily="34" charset="0"/>
              </a:rPr>
              <a:t>Provided that the </a:t>
            </a:r>
            <a:r>
              <a:rPr lang="en-AU" sz="1600" dirty="0" smtClean="0">
                <a:latin typeface="Arial" panose="020B0604020202020204" pitchFamily="34" charset="0"/>
                <a:cs typeface="Arial" panose="020B0604020202020204" pitchFamily="34" charset="0"/>
              </a:rPr>
              <a:t>Expert </a:t>
            </a:r>
            <a:r>
              <a:rPr lang="en-AU" sz="1600" dirty="0">
                <a:latin typeface="Arial" panose="020B0604020202020204" pitchFamily="34" charset="0"/>
                <a:cs typeface="Arial" panose="020B0604020202020204" pitchFamily="34" charset="0"/>
              </a:rPr>
              <a:t>D</a:t>
            </a:r>
            <a:r>
              <a:rPr lang="en-AU" sz="1600" dirty="0" smtClean="0">
                <a:latin typeface="Arial" panose="020B0604020202020204" pitchFamily="34" charset="0"/>
                <a:cs typeface="Arial" panose="020B0604020202020204" pitchFamily="34" charset="0"/>
              </a:rPr>
              <a:t>etermination </a:t>
            </a:r>
            <a:r>
              <a:rPr lang="en-AU" sz="1600" dirty="0">
                <a:latin typeface="Arial" panose="020B0604020202020204" pitchFamily="34" charset="0"/>
                <a:cs typeface="Arial" panose="020B0604020202020204" pitchFamily="34" charset="0"/>
              </a:rPr>
              <a:t>has been carried out in accordance with the contract, the court will not rehear the case and will be likely to deal with the application by means of a summary procedure</a:t>
            </a:r>
            <a:r>
              <a:rPr lang="en-AU" sz="1600" dirty="0" smtClean="0">
                <a:latin typeface="Arial" panose="020B0604020202020204" pitchFamily="34" charset="0"/>
                <a:cs typeface="Arial" panose="020B0604020202020204" pitchFamily="34" charset="0"/>
              </a:rPr>
              <a:t>.</a:t>
            </a:r>
            <a:endParaRPr lang="en-AU" sz="1600" dirty="0">
              <a:latin typeface="Arial" panose="020B0604020202020204" pitchFamily="34" charset="0"/>
              <a:cs typeface="Arial" panose="020B0604020202020204" pitchFamily="34" charset="0"/>
            </a:endParaRPr>
          </a:p>
          <a:p>
            <a:pPr marL="285750" lvl="0" indent="-285750">
              <a:lnSpc>
                <a:spcPct val="120000"/>
              </a:lnSpc>
              <a:buFont typeface="Arial" panose="020B0604020202020204" pitchFamily="34" charset="0"/>
              <a:buChar char="•"/>
            </a:pPr>
            <a:r>
              <a:rPr lang="en-AU" sz="1600" dirty="0">
                <a:latin typeface="Arial" panose="020B0604020202020204" pitchFamily="34" charset="0"/>
                <a:cs typeface="Arial" panose="020B0604020202020204" pitchFamily="34" charset="0"/>
              </a:rPr>
              <a:t>This was  confirmed recently in Australian Vintage Limited v Belvino Investments No 2 Pty Ltd [2015] NSWCA 275. </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16</a:t>
            </a:fld>
            <a:endParaRPr lang="en-US" dirty="0"/>
          </a:p>
        </p:txBody>
      </p:sp>
    </p:spTree>
    <p:extLst>
      <p:ext uri="{BB962C8B-B14F-4D97-AF65-F5344CB8AC3E}">
        <p14:creationId xmlns:p14="http://schemas.microsoft.com/office/powerpoint/2010/main" val="3696974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Issues – Enforceability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Arial" panose="020B0604020202020204" pitchFamily="34" charset="0"/>
              <a:ea typeface="ＭＳ Ｐゴシック" pitchFamily="-107" charset="-128"/>
              <a:cs typeface="Arial" panose="020B0604020202020204" pitchFamily="34" charset="0"/>
            </a:endParaRPr>
          </a:p>
          <a:p>
            <a:r>
              <a:rPr lang="en-AU" sz="2000" b="1" dirty="0">
                <a:latin typeface="Arial" panose="020B0604020202020204" pitchFamily="34" charset="0"/>
                <a:cs typeface="Arial" panose="020B0604020202020204" pitchFamily="34" charset="0"/>
              </a:rPr>
              <a:t>International  </a:t>
            </a:r>
          </a:p>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In international transactions, the outcome of the </a:t>
            </a:r>
            <a:r>
              <a:rPr lang="en-AU" sz="1600" dirty="0" smtClean="0">
                <a:latin typeface="Arial" panose="020B0604020202020204" pitchFamily="34" charset="0"/>
                <a:cs typeface="Arial" panose="020B0604020202020204" pitchFamily="34" charset="0"/>
              </a:rPr>
              <a:t>Expert </a:t>
            </a:r>
            <a:r>
              <a:rPr lang="en-AU" sz="1600" dirty="0">
                <a:latin typeface="Arial" panose="020B0604020202020204" pitchFamily="34" charset="0"/>
                <a:cs typeface="Arial" panose="020B0604020202020204" pitchFamily="34" charset="0"/>
              </a:rPr>
              <a:t>D</a:t>
            </a:r>
            <a:r>
              <a:rPr lang="en-AU" sz="1600" dirty="0" smtClean="0">
                <a:latin typeface="Arial" panose="020B0604020202020204" pitchFamily="34" charset="0"/>
                <a:cs typeface="Arial" panose="020B0604020202020204" pitchFamily="34" charset="0"/>
              </a:rPr>
              <a:t>etermination </a:t>
            </a:r>
            <a:r>
              <a:rPr lang="en-AU" sz="1600" dirty="0">
                <a:latin typeface="Arial" panose="020B0604020202020204" pitchFamily="34" charset="0"/>
                <a:cs typeface="Arial" panose="020B0604020202020204" pitchFamily="34" charset="0"/>
              </a:rPr>
              <a:t>procedure is not clearly enforceable like an arbitral </a:t>
            </a:r>
            <a:r>
              <a:rPr lang="en-AU" sz="1600" dirty="0" smtClean="0">
                <a:latin typeface="Arial" panose="020B0604020202020204" pitchFamily="34" charset="0"/>
                <a:cs typeface="Arial" panose="020B0604020202020204" pitchFamily="34" charset="0"/>
              </a:rPr>
              <a:t>award.</a:t>
            </a:r>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To enforce an expert's decision will usually require separate proceedings for breach of the underlying agreement in a national court of a foreign </a:t>
            </a:r>
            <a:r>
              <a:rPr lang="en-AU" sz="1600" dirty="0" smtClean="0">
                <a:latin typeface="Arial" panose="020B0604020202020204" pitchFamily="34" charset="0"/>
                <a:cs typeface="Arial" panose="020B0604020202020204" pitchFamily="34" charset="0"/>
              </a:rPr>
              <a:t>jurisdiction. </a:t>
            </a:r>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In some jurisdictions, the law regarding </a:t>
            </a:r>
            <a:r>
              <a:rPr lang="en-AU" sz="1600" dirty="0" smtClean="0">
                <a:latin typeface="Arial" panose="020B0604020202020204" pitchFamily="34" charset="0"/>
                <a:cs typeface="Arial" panose="020B0604020202020204" pitchFamily="34" charset="0"/>
              </a:rPr>
              <a:t>Expert </a:t>
            </a:r>
            <a:r>
              <a:rPr lang="en-AU" sz="1600" dirty="0">
                <a:latin typeface="Arial" panose="020B0604020202020204" pitchFamily="34" charset="0"/>
                <a:cs typeface="Arial" panose="020B0604020202020204" pitchFamily="34" charset="0"/>
              </a:rPr>
              <a:t>D</a:t>
            </a:r>
            <a:r>
              <a:rPr lang="en-AU" sz="1600" dirty="0" smtClean="0">
                <a:latin typeface="Arial" panose="020B0604020202020204" pitchFamily="34" charset="0"/>
                <a:cs typeface="Arial" panose="020B0604020202020204" pitchFamily="34" charset="0"/>
              </a:rPr>
              <a:t>etermination </a:t>
            </a:r>
            <a:r>
              <a:rPr lang="en-AU" sz="1600" dirty="0">
                <a:latin typeface="Arial" panose="020B0604020202020204" pitchFamily="34" charset="0"/>
                <a:cs typeface="Arial" panose="020B0604020202020204" pitchFamily="34" charset="0"/>
              </a:rPr>
              <a:t>is relatively </a:t>
            </a:r>
            <a:r>
              <a:rPr lang="en-AU" sz="1600" dirty="0" smtClean="0">
                <a:latin typeface="Arial" panose="020B0604020202020204" pitchFamily="34" charset="0"/>
                <a:cs typeface="Arial" panose="020B0604020202020204" pitchFamily="34" charset="0"/>
              </a:rPr>
              <a:t>untested, </a:t>
            </a:r>
            <a:r>
              <a:rPr lang="en-AU" sz="1600" dirty="0">
                <a:latin typeface="Arial" panose="020B0604020202020204" pitchFamily="34" charset="0"/>
                <a:cs typeface="Arial" panose="020B0604020202020204" pitchFamily="34" charset="0"/>
              </a:rPr>
              <a:t>thereby adding additional time and costs of the proceedings. </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17</a:t>
            </a:fld>
            <a:endParaRPr lang="en-US" dirty="0"/>
          </a:p>
        </p:txBody>
      </p:sp>
    </p:spTree>
    <p:extLst>
      <p:ext uri="{BB962C8B-B14F-4D97-AF65-F5344CB8AC3E}">
        <p14:creationId xmlns:p14="http://schemas.microsoft.com/office/powerpoint/2010/main" val="1633408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Issues –Challenge of Decision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5287186"/>
          </a:xfrm>
        </p:spPr>
        <p:txBody>
          <a:bodyPr>
            <a:normAutofit/>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pPr marL="285750" lvl="0" indent="-285750">
              <a:lnSpc>
                <a:spcPct val="110000"/>
              </a:lnSpc>
              <a:buFont typeface="Arial" panose="020B0604020202020204" pitchFamily="34" charset="0"/>
              <a:buChar char="•"/>
            </a:pPr>
            <a:r>
              <a:rPr lang="en-AU" sz="1600" dirty="0">
                <a:latin typeface="Arial" panose="020B0604020202020204" pitchFamily="34" charset="0"/>
                <a:cs typeface="Arial" panose="020B0604020202020204" pitchFamily="34" charset="0"/>
              </a:rPr>
              <a:t>The decision of an expert is binding, and there are only limited grounds on which a party can challenge it</a:t>
            </a:r>
            <a:r>
              <a:rPr lang="en-AU" sz="1600" dirty="0" smtClean="0">
                <a:latin typeface="Arial" panose="020B0604020202020204" pitchFamily="34" charset="0"/>
                <a:cs typeface="Arial" panose="020B0604020202020204" pitchFamily="34" charset="0"/>
              </a:rPr>
              <a:t>.</a:t>
            </a:r>
            <a:endParaRPr lang="en-AU" sz="1600" dirty="0">
              <a:latin typeface="Arial" panose="020B0604020202020204" pitchFamily="34" charset="0"/>
              <a:cs typeface="Arial" panose="020B0604020202020204" pitchFamily="34" charset="0"/>
            </a:endParaRPr>
          </a:p>
          <a:p>
            <a:pPr marL="285750" lvl="0" indent="-285750">
              <a:lnSpc>
                <a:spcPct val="110000"/>
              </a:lnSpc>
              <a:buFont typeface="Arial" panose="020B0604020202020204" pitchFamily="34" charset="0"/>
              <a:buChar char="•"/>
            </a:pPr>
            <a:r>
              <a:rPr lang="en-AU" sz="1600" dirty="0">
                <a:latin typeface="Arial" panose="020B0604020202020204" pitchFamily="34" charset="0"/>
                <a:cs typeface="Arial" panose="020B0604020202020204" pitchFamily="34" charset="0"/>
              </a:rPr>
              <a:t> In contrast, Arbitration provides </a:t>
            </a:r>
            <a:r>
              <a:rPr lang="en-AU" sz="1600" dirty="0" smtClean="0">
                <a:latin typeface="Arial" panose="020B0604020202020204" pitchFamily="34" charset="0"/>
                <a:cs typeface="Arial" panose="020B0604020202020204" pitchFamily="34" charset="0"/>
              </a:rPr>
              <a:t>mechanisms </a:t>
            </a:r>
            <a:r>
              <a:rPr lang="en-AU" sz="1600" dirty="0">
                <a:latin typeface="Arial" panose="020B0604020202020204" pitchFamily="34" charset="0"/>
                <a:cs typeface="Arial" panose="020B0604020202020204" pitchFamily="34" charset="0"/>
              </a:rPr>
              <a:t>for setting aside the award of an arbitral tribunal on grounds of procedural irregularity. </a:t>
            </a:r>
          </a:p>
          <a:p>
            <a:pPr marL="285750" lvl="0" indent="-285750">
              <a:lnSpc>
                <a:spcPct val="110000"/>
              </a:lnSpc>
              <a:buFont typeface="Arial" panose="020B0604020202020204" pitchFamily="34" charset="0"/>
              <a:buChar char="•"/>
            </a:pPr>
            <a:r>
              <a:rPr lang="en-AU" sz="1600" dirty="0">
                <a:latin typeface="Arial" panose="020B0604020202020204" pitchFamily="34" charset="0"/>
                <a:cs typeface="Arial" panose="020B0604020202020204" pitchFamily="34" charset="0"/>
              </a:rPr>
              <a:t>In </a:t>
            </a:r>
            <a:r>
              <a:rPr lang="en-AU" sz="1600" i="1" dirty="0">
                <a:latin typeface="Arial" panose="020B0604020202020204" pitchFamily="34" charset="0"/>
                <a:cs typeface="Arial" panose="020B0604020202020204" pitchFamily="34" charset="0"/>
              </a:rPr>
              <a:t>Barclays v Nylon</a:t>
            </a:r>
            <a:r>
              <a:rPr lang="en-AU" sz="1600" dirty="0">
                <a:latin typeface="Arial" panose="020B0604020202020204" pitchFamily="34" charset="0"/>
                <a:cs typeface="Arial" panose="020B0604020202020204" pitchFamily="34" charset="0"/>
              </a:rPr>
              <a:t>, it was stressed that:</a:t>
            </a:r>
          </a:p>
          <a:p>
            <a:pPr marL="717750" lvl="2" indent="-285750">
              <a:lnSpc>
                <a:spcPct val="110000"/>
              </a:lnSpc>
              <a:buFont typeface="Arial" panose="020B0604020202020204" pitchFamily="34" charset="0"/>
              <a:buChar char="•"/>
            </a:pPr>
            <a:r>
              <a:rPr lang="en-AU" sz="1600" dirty="0" smtClean="0">
                <a:solidFill>
                  <a:srgbClr val="3296A2"/>
                </a:solidFill>
                <a:latin typeface="Arial" panose="020B0604020202020204" pitchFamily="34" charset="0"/>
                <a:cs typeface="Arial" panose="020B0604020202020204" pitchFamily="34" charset="0"/>
              </a:rPr>
              <a:t>“</a:t>
            </a:r>
            <a:r>
              <a:rPr lang="en-AU" sz="1600" i="1" dirty="0">
                <a:solidFill>
                  <a:srgbClr val="3296A2"/>
                </a:solidFill>
                <a:latin typeface="Arial" panose="020B0604020202020204" pitchFamily="34" charset="0"/>
                <a:cs typeface="Arial" panose="020B0604020202020204" pitchFamily="34" charset="0"/>
              </a:rPr>
              <a:t>the expert determines how he will proceed; it is rare for what might be perceived as procedural unfairness in an arbitration to give rise to a ground for challenge to the procedure adopted by an </a:t>
            </a:r>
            <a:r>
              <a:rPr lang="en-AU" sz="1600" i="1" dirty="0" smtClean="0">
                <a:solidFill>
                  <a:srgbClr val="3296A2"/>
                </a:solidFill>
                <a:latin typeface="Arial" panose="020B0604020202020204" pitchFamily="34" charset="0"/>
                <a:cs typeface="Arial" panose="020B0604020202020204" pitchFamily="34" charset="0"/>
              </a:rPr>
              <a:t>expert.</a:t>
            </a:r>
            <a:r>
              <a:rPr lang="en-AU" sz="1600" dirty="0" smtClean="0">
                <a:solidFill>
                  <a:srgbClr val="3296A2"/>
                </a:solidFill>
                <a:latin typeface="Arial" panose="020B0604020202020204" pitchFamily="34" charset="0"/>
                <a:cs typeface="Arial" panose="020B0604020202020204" pitchFamily="34" charset="0"/>
              </a:rPr>
              <a:t>”</a:t>
            </a:r>
            <a:endParaRPr lang="en-AU" sz="1600" dirty="0">
              <a:latin typeface="Arial" panose="020B0604020202020204" pitchFamily="34" charset="0"/>
              <a:cs typeface="Arial" panose="020B0604020202020204" pitchFamily="34" charset="0"/>
            </a:endParaRPr>
          </a:p>
          <a:p>
            <a:pPr marL="285750" indent="-285750">
              <a:lnSpc>
                <a:spcPct val="110000"/>
              </a:lnSpc>
              <a:buFont typeface="Arial" panose="020B0604020202020204" pitchFamily="34" charset="0"/>
              <a:buChar char="•"/>
            </a:pPr>
            <a:r>
              <a:rPr lang="en-AU" sz="1600" dirty="0">
                <a:latin typeface="Arial" panose="020B0604020202020204" pitchFamily="34" charset="0"/>
                <a:cs typeface="Arial" panose="020B0604020202020204" pitchFamily="34" charset="0"/>
              </a:rPr>
              <a:t>Provided the parties have not agreed otherwise, </a:t>
            </a:r>
            <a:r>
              <a:rPr lang="en-AU" sz="1600" dirty="0" smtClean="0">
                <a:latin typeface="Arial" panose="020B0604020202020204" pitchFamily="34" charset="0"/>
                <a:cs typeface="Arial" panose="020B0604020202020204" pitchFamily="34" charset="0"/>
              </a:rPr>
              <a:t>arbitration </a:t>
            </a:r>
            <a:r>
              <a:rPr lang="en-AU" sz="1600" dirty="0">
                <a:latin typeface="Arial" panose="020B0604020202020204" pitchFamily="34" charset="0"/>
                <a:cs typeface="Arial" panose="020B0604020202020204" pitchFamily="34" charset="0"/>
              </a:rPr>
              <a:t>allows a challenge to an arbitrator’s award on a question of law. This challenge is not available to the parties in expert determination.</a:t>
            </a:r>
          </a:p>
          <a:p>
            <a:pPr marL="285750" lvl="0" indent="-285750">
              <a:buFont typeface="Arial" panose="020B0604020202020204" pitchFamily="34" charset="0"/>
              <a:buChar char="•"/>
            </a:pPr>
            <a:endParaRPr lang="en-AU" sz="2000" dirty="0"/>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18</a:t>
            </a:fld>
            <a:endParaRPr lang="en-US" dirty="0"/>
          </a:p>
        </p:txBody>
      </p:sp>
    </p:spTree>
    <p:extLst>
      <p:ext uri="{BB962C8B-B14F-4D97-AF65-F5344CB8AC3E}">
        <p14:creationId xmlns:p14="http://schemas.microsoft.com/office/powerpoint/2010/main" val="2632039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Other ISSUES/Differences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19</a:t>
            </a:fld>
            <a:endParaRPr lang="en-US" dirty="0"/>
          </a:p>
        </p:txBody>
      </p:sp>
      <p:pic>
        <p:nvPicPr>
          <p:cNvPr id="2" name="Picture 1"/>
          <p:cNvPicPr>
            <a:picLocks noChangeAspect="1"/>
          </p:cNvPicPr>
          <p:nvPr/>
        </p:nvPicPr>
        <p:blipFill>
          <a:blip r:embed="rId2">
            <a:duotone>
              <a:prstClr val="black"/>
              <a:srgbClr val="949699">
                <a:tint val="45000"/>
                <a:satMod val="400000"/>
              </a:srgbClr>
            </a:duotone>
          </a:blip>
          <a:stretch>
            <a:fillRect/>
          </a:stretch>
        </p:blipFill>
        <p:spPr>
          <a:xfrm>
            <a:off x="3209294" y="2057281"/>
            <a:ext cx="5773412" cy="2743438"/>
          </a:xfrm>
          <a:prstGeom prst="rect">
            <a:avLst/>
          </a:prstGeom>
        </p:spPr>
      </p:pic>
    </p:spTree>
    <p:extLst>
      <p:ext uri="{BB962C8B-B14F-4D97-AF65-F5344CB8AC3E}">
        <p14:creationId xmlns:p14="http://schemas.microsoft.com/office/powerpoint/2010/main" val="2233254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introduction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313509" y="1687078"/>
            <a:ext cx="4314248" cy="4111557"/>
          </a:xfrm>
        </p:spPr>
        <p:txBody>
          <a:bodyPr/>
          <a:lstStyle/>
          <a:p>
            <a:pPr>
              <a:lnSpc>
                <a:spcPct val="100000"/>
              </a:lnSpc>
            </a:pPr>
            <a:r>
              <a:rPr lang="en-AU" sz="1600" dirty="0">
                <a:latin typeface="Arial" panose="020B0604020202020204" pitchFamily="34" charset="0"/>
                <a:ea typeface="Calibri" panose="020F0502020204030204" pitchFamily="34" charset="0"/>
                <a:cs typeface="Arial" panose="020B0604020202020204" pitchFamily="34" charset="0"/>
              </a:rPr>
              <a:t>My name is Paul Roberts </a:t>
            </a:r>
          </a:p>
          <a:p>
            <a:pPr marL="285750" indent="-285750">
              <a:lnSpc>
                <a:spcPct val="100000"/>
              </a:lnSpc>
              <a:buFont typeface="Arial" panose="020B0604020202020204" pitchFamily="34" charset="0"/>
              <a:buChar char="•"/>
            </a:pPr>
            <a:r>
              <a:rPr lang="en-AU" sz="1600" dirty="0">
                <a:latin typeface="Arial" panose="020B0604020202020204" pitchFamily="34" charset="0"/>
                <a:ea typeface="Calibri" panose="020F0502020204030204" pitchFamily="34" charset="0"/>
                <a:cs typeface="Arial" panose="020B0604020202020204" pitchFamily="34" charset="0"/>
              </a:rPr>
              <a:t>I am Senior Vice President of Hill </a:t>
            </a:r>
            <a:r>
              <a:rPr lang="en-AU" sz="1600" dirty="0" smtClean="0">
                <a:latin typeface="Arial" panose="020B0604020202020204" pitchFamily="34" charset="0"/>
                <a:ea typeface="Calibri" panose="020F0502020204030204" pitchFamily="34" charset="0"/>
                <a:cs typeface="Arial" panose="020B0604020202020204" pitchFamily="34" charset="0"/>
              </a:rPr>
              <a:t>International </a:t>
            </a:r>
            <a:r>
              <a:rPr lang="en-AU" sz="1600" dirty="0">
                <a:latin typeface="Arial" panose="020B0604020202020204" pitchFamily="34" charset="0"/>
                <a:ea typeface="Calibri" panose="020F0502020204030204" pitchFamily="34" charset="0"/>
                <a:cs typeface="Arial" panose="020B0604020202020204" pitchFamily="34" charset="0"/>
              </a:rPr>
              <a:t>Asia Pacific </a:t>
            </a:r>
            <a:r>
              <a:rPr lang="en-AU" sz="1600" dirty="0" smtClean="0">
                <a:latin typeface="Arial" panose="020B0604020202020204" pitchFamily="34" charset="0"/>
                <a:ea typeface="Calibri" panose="020F0502020204030204" pitchFamily="34" charset="0"/>
                <a:cs typeface="Arial" panose="020B0604020202020204" pitchFamily="34" charset="0"/>
              </a:rPr>
              <a:t>region.                 Hill was recently purchased by Bridgepoint Capital and are now HKA.</a:t>
            </a:r>
            <a:endParaRPr lang="en-AU" sz="1600" dirty="0">
              <a:latin typeface="Arial" panose="020B0604020202020204" pitchFamily="34" charset="0"/>
              <a:ea typeface="Calibri" panose="020F0502020204030204" pitchFamily="34" charset="0"/>
              <a:cs typeface="Arial" panose="020B0604020202020204" pitchFamily="34" charset="0"/>
            </a:endParaRPr>
          </a:p>
          <a:p>
            <a:pPr>
              <a:lnSpc>
                <a:spcPct val="100000"/>
              </a:lnSpc>
            </a:pPr>
            <a:r>
              <a:rPr lang="en-AU" sz="1600" dirty="0">
                <a:latin typeface="Arial" panose="020B0604020202020204" pitchFamily="34" charset="0"/>
                <a:ea typeface="Calibri" panose="020F0502020204030204" pitchFamily="34" charset="0"/>
                <a:cs typeface="Arial" panose="020B0604020202020204" pitchFamily="34" charset="0"/>
              </a:rPr>
              <a:t>My </a:t>
            </a:r>
            <a:r>
              <a:rPr lang="en-AU" sz="1600" dirty="0" smtClean="0">
                <a:latin typeface="Arial" panose="020B0604020202020204" pitchFamily="34" charset="0"/>
                <a:ea typeface="Calibri" panose="020F0502020204030204" pitchFamily="34" charset="0"/>
                <a:cs typeface="Arial" panose="020B0604020202020204" pitchFamily="34" charset="0"/>
              </a:rPr>
              <a:t>presentation </a:t>
            </a:r>
            <a:r>
              <a:rPr lang="en-AU" sz="1600" dirty="0">
                <a:latin typeface="Arial" panose="020B0604020202020204" pitchFamily="34" charset="0"/>
                <a:ea typeface="Calibri" panose="020F0502020204030204" pitchFamily="34" charset="0"/>
                <a:cs typeface="Arial" panose="020B0604020202020204" pitchFamily="34" charset="0"/>
              </a:rPr>
              <a:t>today will be on: </a:t>
            </a:r>
          </a:p>
          <a:p>
            <a:pPr marL="285750" indent="-285750">
              <a:lnSpc>
                <a:spcPct val="100000"/>
              </a:lnSpc>
              <a:buFont typeface="Arial" panose="020B0604020202020204" pitchFamily="34" charset="0"/>
              <a:buChar char="•"/>
            </a:pPr>
            <a:r>
              <a:rPr lang="en-AU" sz="1600" b="1" dirty="0">
                <a:solidFill>
                  <a:srgbClr val="3296A2"/>
                </a:solidFill>
                <a:latin typeface="Arial" panose="020B0604020202020204" pitchFamily="34" charset="0"/>
                <a:ea typeface="Calibri" panose="020F0502020204030204" pitchFamily="34" charset="0"/>
                <a:cs typeface="Arial" panose="020B0604020202020204" pitchFamily="34" charset="0"/>
              </a:rPr>
              <a:t>The distinction between Expert Determination and Arbitration in relation to tiered dispute resolution clauses.</a:t>
            </a:r>
            <a:endParaRPr lang="en-AU" sz="1600" b="1" dirty="0">
              <a:solidFill>
                <a:srgbClr val="3296A2"/>
              </a:solidFill>
              <a:latin typeface="Arial" panose="020B0604020202020204" pitchFamily="34" charset="0"/>
              <a:cs typeface="Arial" panose="020B0604020202020204" pitchFamily="34" charset="0"/>
            </a:endParaRPr>
          </a:p>
          <a:p>
            <a:pPr lvl="2"/>
            <a:endParaRPr lang="en-US" dirty="0"/>
          </a:p>
        </p:txBody>
      </p:sp>
      <p:pic>
        <p:nvPicPr>
          <p:cNvPr id="9" name="Content Placeholder 8"/>
          <p:cNvPicPr>
            <a:picLocks noGrp="1" noChangeAspect="1"/>
          </p:cNvPicPr>
          <p:nvPr>
            <p:ph sz="quarter" idx="4"/>
          </p:nvPr>
        </p:nvPicPr>
        <p:blipFill>
          <a:blip r:embed="rId2">
            <a:duotone>
              <a:prstClr val="black"/>
              <a:srgbClr val="949699">
                <a:tint val="45000"/>
                <a:satMod val="400000"/>
              </a:srgbClr>
            </a:duotone>
            <a:extLst>
              <a:ext uri="{28A0092B-C50C-407E-A947-70E740481C1C}">
                <a14:useLocalDpi xmlns:a14="http://schemas.microsoft.com/office/drawing/2010/main" val="0"/>
              </a:ext>
            </a:extLst>
          </a:blip>
          <a:stretch>
            <a:fillRect/>
          </a:stretch>
        </p:blipFill>
        <p:spPr>
          <a:xfrm>
            <a:off x="4917688" y="1687078"/>
            <a:ext cx="6961575" cy="4221499"/>
          </a:xfrm>
        </p:spPr>
      </p:pic>
      <p:sp>
        <p:nvSpPr>
          <p:cNvPr id="7" name="Slide Number Placeholder 6"/>
          <p:cNvSpPr>
            <a:spLocks noGrp="1"/>
          </p:cNvSpPr>
          <p:nvPr>
            <p:ph type="sldNum" sz="quarter" idx="12"/>
          </p:nvPr>
        </p:nvSpPr>
        <p:spPr/>
        <p:txBody>
          <a:bodyPr/>
          <a:lstStyle/>
          <a:p>
            <a:fld id="{185FCFC7-052E-A544-8F02-05AC563559FF}" type="slidenum">
              <a:rPr lang="en-US" smtClean="0"/>
              <a:t>2</a:t>
            </a:fld>
            <a:endParaRPr lang="en-US" dirty="0"/>
          </a:p>
        </p:txBody>
      </p:sp>
      <p:sp>
        <p:nvSpPr>
          <p:cNvPr id="6" name="Title 5"/>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HKA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739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5FCFC7-052E-A544-8F02-05AC563559FF}" type="slidenum">
              <a:rPr lang="en-US" smtClean="0"/>
              <a:t>20</a:t>
            </a:fld>
            <a:endParaRPr lang="en-US" dirty="0"/>
          </a:p>
        </p:txBody>
      </p:sp>
      <p:sp>
        <p:nvSpPr>
          <p:cNvPr id="2" name="Title 1"/>
          <p:cNvSpPr>
            <a:spLocks noGrp="1"/>
          </p:cNvSpPr>
          <p:nvPr>
            <p:ph type="ctrTitle"/>
          </p:nvPr>
        </p:nvSpPr>
        <p:spPr/>
        <p:txBody>
          <a:bodyPr/>
          <a:lstStyle/>
          <a:p>
            <a:r>
              <a:rPr lang="en-AU" sz="2800" b="1" dirty="0">
                <a:solidFill>
                  <a:schemeClr val="tx1"/>
                </a:solidFill>
                <a:latin typeface="Arial" panose="020B0604020202020204" pitchFamily="34" charset="0"/>
                <a:cs typeface="Arial" panose="020B0604020202020204" pitchFamily="34" charset="0"/>
              </a:rPr>
              <a:t>Drafting of Tiered Dispute Resolution Clauses</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2702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sz="3200" b="1" dirty="0">
                <a:latin typeface="Arial" panose="020B0604020202020204" pitchFamily="34" charset="0"/>
                <a:cs typeface="Arial" panose="020B0604020202020204" pitchFamily="34" charset="0"/>
              </a:rPr>
              <a:t>Pitfalls of Multi-Tiered Dispute resolution clauses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lnSpcReduction="10000"/>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pPr marL="285750" lvl="0" indent="-285750">
              <a:lnSpc>
                <a:spcPct val="100000"/>
              </a:lnSpc>
              <a:buFont typeface="Arial" panose="020B0604020202020204" pitchFamily="34" charset="0"/>
              <a:buChar char="•"/>
            </a:pPr>
            <a:r>
              <a:rPr lang="en-AU" sz="1600" dirty="0">
                <a:latin typeface="Arial" panose="020B0604020202020204" pitchFamily="34" charset="0"/>
                <a:cs typeface="Arial" panose="020B0604020202020204" pitchFamily="34" charset="0"/>
              </a:rPr>
              <a:t>There are a number of pitfalls associated with the use of multi-tiered dispute resolution clauses. </a:t>
            </a:r>
          </a:p>
          <a:p>
            <a:pPr marL="285750" lvl="0" indent="-285750">
              <a:lnSpc>
                <a:spcPct val="100000"/>
              </a:lnSpc>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lvl="0" indent="-285750">
              <a:lnSpc>
                <a:spcPct val="100000"/>
              </a:lnSpc>
              <a:buFont typeface="Arial" panose="020B0604020202020204" pitchFamily="34" charset="0"/>
              <a:buChar char="•"/>
            </a:pPr>
            <a:r>
              <a:rPr lang="en-AU" sz="1600" dirty="0">
                <a:latin typeface="Arial" panose="020B0604020202020204" pitchFamily="34" charset="0"/>
                <a:cs typeface="Arial" panose="020B0604020202020204" pitchFamily="34" charset="0"/>
              </a:rPr>
              <a:t>It must be clear whether each step is optional or mandatory.</a:t>
            </a:r>
          </a:p>
          <a:p>
            <a:pPr marL="285750" lvl="0" indent="-285750">
              <a:lnSpc>
                <a:spcPct val="100000"/>
              </a:lnSpc>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lvl="0" indent="-285750">
              <a:lnSpc>
                <a:spcPct val="100000"/>
              </a:lnSpc>
              <a:buFont typeface="Arial" panose="020B0604020202020204" pitchFamily="34" charset="0"/>
              <a:buChar char="•"/>
            </a:pPr>
            <a:r>
              <a:rPr lang="en-AU" sz="1600" dirty="0">
                <a:latin typeface="Arial" panose="020B0604020202020204" pitchFamily="34" charset="0"/>
                <a:cs typeface="Arial" panose="020B0604020202020204" pitchFamily="34" charset="0"/>
              </a:rPr>
              <a:t>If the steps are mandatory, there may be consequences if one party decides to skip them and go straight to court or arbitration.</a:t>
            </a:r>
          </a:p>
          <a:p>
            <a:pPr marL="285750" lvl="0" indent="-285750">
              <a:lnSpc>
                <a:spcPct val="100000"/>
              </a:lnSpc>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lvl="0" indent="-285750">
              <a:lnSpc>
                <a:spcPct val="100000"/>
              </a:lnSpc>
              <a:buFont typeface="Arial" panose="020B0604020202020204" pitchFamily="34" charset="0"/>
              <a:buChar char="•"/>
            </a:pPr>
            <a:r>
              <a:rPr lang="en-AU" sz="1600" dirty="0">
                <a:latin typeface="Arial" panose="020B0604020202020204" pitchFamily="34" charset="0"/>
                <a:cs typeface="Arial" panose="020B0604020202020204" pitchFamily="34" charset="0"/>
              </a:rPr>
              <a:t>In the context of arbitration, failure to comply with a mandatory step can be used as an effective means of challenging the jurisdiction of the tribunal on the basis that compliance is a prerequisite to arbitration.</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21</a:t>
            </a:fld>
            <a:endParaRPr lang="en-US" dirty="0"/>
          </a:p>
        </p:txBody>
      </p:sp>
    </p:spTree>
    <p:extLst>
      <p:ext uri="{BB962C8B-B14F-4D97-AF65-F5344CB8AC3E}">
        <p14:creationId xmlns:p14="http://schemas.microsoft.com/office/powerpoint/2010/main" val="19374106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sz="3200" b="1" dirty="0">
                <a:latin typeface="Arial" panose="020B0604020202020204" pitchFamily="34" charset="0"/>
                <a:cs typeface="Arial" panose="020B0604020202020204" pitchFamily="34" charset="0"/>
              </a:rPr>
              <a:t>Expert Determination or </a:t>
            </a:r>
            <a:r>
              <a:rPr lang="en-AU" sz="3200" b="1" dirty="0" smtClean="0">
                <a:latin typeface="Arial" panose="020B0604020202020204" pitchFamily="34" charset="0"/>
                <a:cs typeface="Arial" panose="020B0604020202020204" pitchFamily="34" charset="0"/>
              </a:rPr>
              <a:t>Arbitration?</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fontScale="92500" lnSpcReduction="20000"/>
          </a:bodyPr>
          <a:lstStyle/>
          <a:p>
            <a:pPr defTabSz="320675" fontAlgn="base">
              <a:lnSpc>
                <a:spcPct val="120000"/>
              </a:lnSpc>
              <a:spcBef>
                <a:spcPts val="281"/>
              </a:spcBef>
              <a:spcAft>
                <a:spcPct val="0"/>
              </a:spcAft>
              <a:buClr>
                <a:srgbClr val="812F2E"/>
              </a:buClr>
              <a:buFont typeface="Arial" pitchFamily="34" charset="0"/>
            </a:pPr>
            <a:endParaRPr lang="en-AU" sz="2000" b="1" dirty="0" smtClean="0">
              <a:solidFill>
                <a:schemeClr val="tx1"/>
              </a:solidFill>
              <a:latin typeface="Arial" panose="020B0604020202020204" pitchFamily="34" charset="0"/>
              <a:ea typeface="ＭＳ Ｐゴシック" pitchFamily="-107" charset="-128"/>
              <a:cs typeface="Arial" panose="020B0604020202020204" pitchFamily="34" charset="0"/>
            </a:endParaRPr>
          </a:p>
          <a:p>
            <a:pPr marL="285750" lvl="0" indent="-285750">
              <a:lnSpc>
                <a:spcPct val="120000"/>
              </a:lnSpc>
              <a:buFont typeface="Arial" panose="020B0604020202020204" pitchFamily="34" charset="0"/>
              <a:buChar char="•"/>
            </a:pPr>
            <a:r>
              <a:rPr lang="en-AU" sz="1700" dirty="0">
                <a:latin typeface="Arial" panose="020B0604020202020204" pitchFamily="34" charset="0"/>
                <a:cs typeface="Arial" panose="020B0604020202020204" pitchFamily="34" charset="0"/>
              </a:rPr>
              <a:t>Distinguishing between expert determination and arbitration may sometimes be a rather difficult exercise when interpreting a Multi Tiered Dispute Resolution Clause</a:t>
            </a:r>
            <a:r>
              <a:rPr lang="en-AU" sz="1700" dirty="0" smtClean="0">
                <a:latin typeface="Arial" panose="020B0604020202020204" pitchFamily="34" charset="0"/>
                <a:cs typeface="Arial" panose="020B0604020202020204" pitchFamily="34" charset="0"/>
              </a:rPr>
              <a:t>.</a:t>
            </a:r>
            <a:endParaRPr lang="en-AU" sz="1700" dirty="0">
              <a:latin typeface="Arial" panose="020B0604020202020204" pitchFamily="34" charset="0"/>
              <a:cs typeface="Arial" panose="020B0604020202020204" pitchFamily="34" charset="0"/>
            </a:endParaRPr>
          </a:p>
          <a:p>
            <a:pPr marL="285750" lvl="0" indent="-285750">
              <a:lnSpc>
                <a:spcPct val="120000"/>
              </a:lnSpc>
              <a:buFont typeface="Arial" panose="020B0604020202020204" pitchFamily="34" charset="0"/>
              <a:buChar char="•"/>
            </a:pPr>
            <a:r>
              <a:rPr lang="en-AU" sz="1700" dirty="0">
                <a:latin typeface="Arial" panose="020B0604020202020204" pitchFamily="34" charset="0"/>
                <a:cs typeface="Arial" panose="020B0604020202020204" pitchFamily="34" charset="0"/>
              </a:rPr>
              <a:t> Both are consensual mechanisms; both involve neutral decision-makers; and both produce, in principle, a binding decision</a:t>
            </a:r>
            <a:r>
              <a:rPr lang="en-AU" sz="1700" dirty="0" smtClean="0">
                <a:latin typeface="Arial" panose="020B0604020202020204" pitchFamily="34" charset="0"/>
                <a:cs typeface="Arial" panose="020B0604020202020204" pitchFamily="34" charset="0"/>
              </a:rPr>
              <a:t>.</a:t>
            </a:r>
            <a:endParaRPr lang="en-AU" sz="1700" dirty="0">
              <a:latin typeface="Arial" panose="020B0604020202020204" pitchFamily="34" charset="0"/>
              <a:cs typeface="Arial" panose="020B0604020202020204" pitchFamily="34" charset="0"/>
            </a:endParaRPr>
          </a:p>
          <a:p>
            <a:pPr marL="285750" lvl="0" indent="-285750">
              <a:lnSpc>
                <a:spcPct val="120000"/>
              </a:lnSpc>
              <a:buFont typeface="Arial" panose="020B0604020202020204" pitchFamily="34" charset="0"/>
              <a:buChar char="•"/>
            </a:pPr>
            <a:r>
              <a:rPr lang="en-AU" sz="1700" dirty="0">
                <a:latin typeface="Arial" panose="020B0604020202020204" pitchFamily="34" charset="0"/>
                <a:cs typeface="Arial" panose="020B0604020202020204" pitchFamily="34" charset="0"/>
              </a:rPr>
              <a:t>Two recent cases from the UK highlight this: </a:t>
            </a:r>
          </a:p>
          <a:p>
            <a:pPr marL="717750" lvl="2" indent="-285750">
              <a:lnSpc>
                <a:spcPct val="120000"/>
              </a:lnSpc>
              <a:buFont typeface="Arial" panose="020B0604020202020204" pitchFamily="34" charset="0"/>
              <a:buChar char="•"/>
            </a:pPr>
            <a:r>
              <a:rPr lang="en-AU" sz="1700" dirty="0">
                <a:solidFill>
                  <a:srgbClr val="3296A2"/>
                </a:solidFill>
                <a:latin typeface="Arial" panose="020B0604020202020204" pitchFamily="34" charset="0"/>
                <a:cs typeface="Arial" panose="020B0604020202020204" pitchFamily="34" charset="0"/>
              </a:rPr>
              <a:t>Wilky Property v LSI [2011] EWHC 2226 (Ch) (Wilky Property v LSI)</a:t>
            </a:r>
          </a:p>
          <a:p>
            <a:pPr marL="717750" lvl="2" indent="-285750">
              <a:lnSpc>
                <a:spcPct val="120000"/>
              </a:lnSpc>
              <a:buFont typeface="Arial" panose="020B0604020202020204" pitchFamily="34" charset="0"/>
              <a:buChar char="•"/>
            </a:pPr>
            <a:r>
              <a:rPr lang="en-AU" sz="1700" dirty="0">
                <a:solidFill>
                  <a:srgbClr val="3296A2"/>
                </a:solidFill>
                <a:latin typeface="Arial" panose="020B0604020202020204" pitchFamily="34" charset="0"/>
                <a:cs typeface="Arial" panose="020B0604020202020204" pitchFamily="34" charset="0"/>
              </a:rPr>
              <a:t>Barclays Bank PLC v Nylon Capital LLP [2011] EWCA Civ 826) (“Barclays v Nylon”) </a:t>
            </a:r>
            <a:endParaRPr lang="en-AU" sz="1700" dirty="0">
              <a:latin typeface="Arial" panose="020B0604020202020204" pitchFamily="34" charset="0"/>
              <a:cs typeface="Arial" panose="020B0604020202020204" pitchFamily="34" charset="0"/>
            </a:endParaRPr>
          </a:p>
          <a:p>
            <a:pPr marL="285750" lvl="0" indent="-285750">
              <a:lnSpc>
                <a:spcPct val="120000"/>
              </a:lnSpc>
              <a:buFont typeface="Arial" panose="020B0604020202020204" pitchFamily="34" charset="0"/>
              <a:buChar char="•"/>
            </a:pPr>
            <a:r>
              <a:rPr lang="en-AU" sz="1700" dirty="0">
                <a:latin typeface="Arial" panose="020B0604020202020204" pitchFamily="34" charset="0"/>
                <a:cs typeface="Arial" panose="020B0604020202020204" pitchFamily="34" charset="0"/>
              </a:rPr>
              <a:t>These cases highlight that in the event a clause is not clear one of the parties may form different views as to the process. The cases above found that the wording of the clauses was key to determining the intention of the parties. </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22</a:t>
            </a:fld>
            <a:endParaRPr lang="en-US" dirty="0"/>
          </a:p>
        </p:txBody>
      </p:sp>
    </p:spTree>
    <p:extLst>
      <p:ext uri="{BB962C8B-B14F-4D97-AF65-F5344CB8AC3E}">
        <p14:creationId xmlns:p14="http://schemas.microsoft.com/office/powerpoint/2010/main" val="3843477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sz="3200" b="1" dirty="0">
                <a:latin typeface="Arial" panose="020B0604020202020204" pitchFamily="34" charset="0"/>
                <a:cs typeface="Arial" panose="020B0604020202020204" pitchFamily="34" charset="0"/>
              </a:rPr>
              <a:t>Drafting - Best Practice</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183943"/>
          </a:xfrm>
        </p:spPr>
        <p:txBody>
          <a:bodyPr>
            <a:normAutofit fontScale="85000" lnSpcReduction="20000"/>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r>
              <a:rPr lang="en-AU" sz="3600" b="1" dirty="0">
                <a:latin typeface="Arial" panose="020B0604020202020204" pitchFamily="34" charset="0"/>
                <a:cs typeface="Arial" panose="020B0604020202020204" pitchFamily="34" charset="0"/>
              </a:rPr>
              <a:t>Expert Determination</a:t>
            </a:r>
          </a:p>
          <a:p>
            <a:pPr marL="285750" lvl="0" indent="-285750">
              <a:buFont typeface="Arial" panose="020B0604020202020204" pitchFamily="34" charset="0"/>
              <a:buChar char="•"/>
            </a:pPr>
            <a:r>
              <a:rPr lang="en-AU" sz="1900" dirty="0" smtClean="0">
                <a:latin typeface="Arial" panose="020B0604020202020204" pitchFamily="34" charset="0"/>
                <a:cs typeface="Arial" panose="020B0604020202020204" pitchFamily="34" charset="0"/>
              </a:rPr>
              <a:t>Be clear </a:t>
            </a:r>
            <a:r>
              <a:rPr lang="en-AU" sz="1900" dirty="0">
                <a:latin typeface="Arial" panose="020B0604020202020204" pitchFamily="34" charset="0"/>
                <a:cs typeface="Arial" panose="020B0604020202020204" pitchFamily="34" charset="0"/>
              </a:rPr>
              <a:t>on the scope of the </a:t>
            </a:r>
            <a:r>
              <a:rPr lang="en-AU" sz="1900" dirty="0" smtClean="0">
                <a:latin typeface="Arial" panose="020B0604020202020204" pitchFamily="34" charset="0"/>
                <a:cs typeface="Arial" panose="020B0604020202020204" pitchFamily="34" charset="0"/>
              </a:rPr>
              <a:t>expert </a:t>
            </a:r>
            <a:r>
              <a:rPr lang="en-AU" sz="1900" dirty="0">
                <a:latin typeface="Arial" panose="020B0604020202020204" pitchFamily="34" charset="0"/>
                <a:cs typeface="Arial" panose="020B0604020202020204" pitchFamily="34" charset="0"/>
              </a:rPr>
              <a:t>and what type of dispute they are to be used for</a:t>
            </a:r>
            <a:r>
              <a:rPr lang="en-AU" sz="1900" dirty="0" smtClean="0">
                <a:latin typeface="Arial" panose="020B0604020202020204" pitchFamily="34" charset="0"/>
                <a:cs typeface="Arial" panose="020B0604020202020204" pitchFamily="34" charset="0"/>
              </a:rPr>
              <a:t>.</a:t>
            </a:r>
            <a:endParaRPr lang="en-AU" sz="19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900" dirty="0">
                <a:latin typeface="Arial" panose="020B0604020202020204" pitchFamily="34" charset="0"/>
                <a:cs typeface="Arial" panose="020B0604020202020204" pitchFamily="34" charset="0"/>
              </a:rPr>
              <a:t>Ideally this would be drafted into the contract at the start to avoid any lengthy negotiations over the expert</a:t>
            </a:r>
            <a:r>
              <a:rPr lang="en-AU" sz="1900" dirty="0" smtClean="0">
                <a:latin typeface="Arial" panose="020B0604020202020204" pitchFamily="34" charset="0"/>
                <a:cs typeface="Arial" panose="020B0604020202020204" pitchFamily="34" charset="0"/>
              </a:rPr>
              <a:t>.</a:t>
            </a:r>
            <a:endParaRPr lang="en-AU" sz="19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900" dirty="0">
                <a:latin typeface="Arial" panose="020B0604020202020204" pitchFamily="34" charset="0"/>
                <a:cs typeface="Arial" panose="020B0604020202020204" pitchFamily="34" charset="0"/>
              </a:rPr>
              <a:t>The above would facilitate  an easier choice of </a:t>
            </a:r>
            <a:r>
              <a:rPr lang="en-AU" sz="1900" dirty="0" smtClean="0">
                <a:latin typeface="Arial" panose="020B0604020202020204" pitchFamily="34" charset="0"/>
                <a:cs typeface="Arial" panose="020B0604020202020204" pitchFamily="34" charset="0"/>
              </a:rPr>
              <a:t>expert(s), </a:t>
            </a:r>
            <a:r>
              <a:rPr lang="en-AU" sz="1900" dirty="0">
                <a:latin typeface="Arial" panose="020B0604020202020204" pitchFamily="34" charset="0"/>
                <a:cs typeface="Arial" panose="020B0604020202020204" pitchFamily="34" charset="0"/>
              </a:rPr>
              <a:t>again a possible source of cost and delay to dispute resolution</a:t>
            </a:r>
            <a:r>
              <a:rPr lang="en-AU" sz="1900" dirty="0" smtClean="0">
                <a:latin typeface="Arial" panose="020B0604020202020204" pitchFamily="34" charset="0"/>
                <a:cs typeface="Arial" panose="020B0604020202020204" pitchFamily="34" charset="0"/>
              </a:rPr>
              <a:t>.</a:t>
            </a:r>
            <a:endParaRPr lang="en-AU" sz="19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900" dirty="0">
                <a:latin typeface="Arial" panose="020B0604020202020204" pitchFamily="34" charset="0"/>
                <a:cs typeface="Arial" panose="020B0604020202020204" pitchFamily="34" charset="0"/>
              </a:rPr>
              <a:t>Be clear that the </a:t>
            </a:r>
            <a:r>
              <a:rPr lang="en-AU" sz="1900" dirty="0" smtClean="0">
                <a:latin typeface="Arial" panose="020B0604020202020204" pitchFamily="34" charset="0"/>
                <a:cs typeface="Arial" panose="020B0604020202020204" pitchFamily="34" charset="0"/>
              </a:rPr>
              <a:t>expert </a:t>
            </a:r>
            <a:r>
              <a:rPr lang="en-AU" sz="1900" dirty="0">
                <a:latin typeface="Arial" panose="020B0604020202020204" pitchFamily="34" charset="0"/>
                <a:cs typeface="Arial" panose="020B0604020202020204" pitchFamily="34" charset="0"/>
              </a:rPr>
              <a:t>is not an </a:t>
            </a:r>
            <a:r>
              <a:rPr lang="en-AU" sz="1900" dirty="0" smtClean="0">
                <a:latin typeface="Arial" panose="020B0604020202020204" pitchFamily="34" charset="0"/>
                <a:cs typeface="Arial" panose="020B0604020202020204" pitchFamily="34" charset="0"/>
              </a:rPr>
              <a:t>arbitrator </a:t>
            </a:r>
            <a:r>
              <a:rPr lang="en-AU" sz="1900" dirty="0">
                <a:latin typeface="Arial" panose="020B0604020202020204" pitchFamily="34" charset="0"/>
                <a:cs typeface="Arial" panose="020B0604020202020204" pitchFamily="34" charset="0"/>
              </a:rPr>
              <a:t>as this could cause the clause to be interpreted as </a:t>
            </a:r>
            <a:r>
              <a:rPr lang="en-AU" sz="1900" dirty="0" smtClean="0">
                <a:latin typeface="Arial" panose="020B0604020202020204" pitchFamily="34" charset="0"/>
                <a:cs typeface="Arial" panose="020B0604020202020204" pitchFamily="34" charset="0"/>
              </a:rPr>
              <a:t>arbitration</a:t>
            </a:r>
            <a:r>
              <a:rPr lang="en-AU" sz="1900" dirty="0">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r>
              <a:rPr lang="en-AU" sz="1900" dirty="0">
                <a:latin typeface="Arial" panose="020B0604020202020204" pitchFamily="34" charset="0"/>
                <a:cs typeface="Arial" panose="020B0604020202020204" pitchFamily="34" charset="0"/>
              </a:rPr>
              <a:t>Final and Binding?  </a:t>
            </a:r>
          </a:p>
          <a:p>
            <a:pPr marL="285750" lvl="0" indent="-285750">
              <a:buFont typeface="Arial" panose="020B0604020202020204" pitchFamily="34" charset="0"/>
              <a:buChar char="•"/>
            </a:pPr>
            <a:r>
              <a:rPr lang="en-AU" sz="1900" dirty="0">
                <a:latin typeface="Arial" panose="020B0604020202020204" pitchFamily="34" charset="0"/>
                <a:cs typeface="Arial" panose="020B0604020202020204" pitchFamily="34" charset="0"/>
              </a:rPr>
              <a:t>Costs?</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23</a:t>
            </a:fld>
            <a:endParaRPr lang="en-US" dirty="0"/>
          </a:p>
        </p:txBody>
      </p:sp>
    </p:spTree>
    <p:extLst>
      <p:ext uri="{BB962C8B-B14F-4D97-AF65-F5344CB8AC3E}">
        <p14:creationId xmlns:p14="http://schemas.microsoft.com/office/powerpoint/2010/main" val="40177476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sz="3200" b="1" dirty="0">
                <a:latin typeface="Arial" panose="020B0604020202020204" pitchFamily="34" charset="0"/>
                <a:cs typeface="Arial" panose="020B0604020202020204" pitchFamily="34" charset="0"/>
              </a:rPr>
              <a:t>Conclusion</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1082"/>
          </a:xfrm>
        </p:spPr>
        <p:txBody>
          <a:bodyPr>
            <a:normAutofit/>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Growing trend in engineering, maritime and oil &amp; gas industries to refer disputes to Expert </a:t>
            </a:r>
            <a:r>
              <a:rPr lang="en-AU" sz="1600" dirty="0" smtClean="0">
                <a:latin typeface="Arial" panose="020B0604020202020204" pitchFamily="34" charset="0"/>
                <a:cs typeface="Arial" panose="020B0604020202020204" pitchFamily="34" charset="0"/>
              </a:rPr>
              <a:t>Determination. </a:t>
            </a:r>
            <a:endParaRPr lang="en-AU"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This is often done in lieu of using it for specific issue such as technical matters or valuations, and rather done on the basis of general disputes, with the intent of being final and binding. </a:t>
            </a: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If that is the case then the above issues show that Arbitration is likely to a better dispute resolution method</a:t>
            </a:r>
            <a:r>
              <a:rPr lang="en-AU" sz="1600" dirty="0" smtClean="0">
                <a:latin typeface="Arial" panose="020B0604020202020204" pitchFamily="34" charset="0"/>
                <a:cs typeface="Arial" panose="020B0604020202020204" pitchFamily="34" charset="0"/>
              </a:rPr>
              <a:t>.</a:t>
            </a:r>
            <a:endParaRPr lang="en-AU"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Mindful of enforcement. Especially in International Context.  </a:t>
            </a:r>
          </a:p>
          <a:p>
            <a:pPr marL="285750" lvl="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Best to draft clauses in such a way that allows flexibility whilst maintaining the original clear intention of the parties.  </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24</a:t>
            </a:fld>
            <a:endParaRPr lang="en-US" dirty="0"/>
          </a:p>
        </p:txBody>
      </p:sp>
    </p:spTree>
    <p:extLst>
      <p:ext uri="{BB962C8B-B14F-4D97-AF65-F5344CB8AC3E}">
        <p14:creationId xmlns:p14="http://schemas.microsoft.com/office/powerpoint/2010/main" val="3912039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Tiered Dispute Resolution Clauses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pPr defTabSz="320675" fontAlgn="base">
              <a:spcBef>
                <a:spcPts val="281"/>
              </a:spcBef>
              <a:spcAft>
                <a:spcPct val="0"/>
              </a:spcAft>
              <a:buClr>
                <a:srgbClr val="812F2E"/>
              </a:buClr>
              <a:buFont typeface="Arial" pitchFamily="34" charset="0"/>
            </a:pPr>
            <a:r>
              <a:rPr lang="en-AU" sz="2000" b="1" dirty="0" smtClean="0">
                <a:solidFill>
                  <a:schemeClr val="tx1"/>
                </a:solidFill>
                <a:latin typeface="Arial" panose="020B0604020202020204" pitchFamily="34" charset="0"/>
                <a:ea typeface="ＭＳ Ｐゴシック" pitchFamily="-107" charset="-128"/>
                <a:cs typeface="Arial" panose="020B0604020202020204" pitchFamily="34" charset="0"/>
              </a:rPr>
              <a:t>What </a:t>
            </a:r>
            <a:r>
              <a:rPr lang="en-AU" sz="2000" b="1" dirty="0">
                <a:solidFill>
                  <a:schemeClr val="tx1"/>
                </a:solidFill>
                <a:latin typeface="Arial" panose="020B0604020202020204" pitchFamily="34" charset="0"/>
                <a:ea typeface="ＭＳ Ｐゴシック" pitchFamily="-107" charset="-128"/>
                <a:cs typeface="Arial" panose="020B0604020202020204" pitchFamily="34" charset="0"/>
              </a:rPr>
              <a:t>a</a:t>
            </a:r>
            <a:r>
              <a:rPr lang="en-AU" sz="2000" b="1" dirty="0" smtClean="0">
                <a:solidFill>
                  <a:schemeClr val="tx1"/>
                </a:solidFill>
                <a:latin typeface="Arial" panose="020B0604020202020204" pitchFamily="34" charset="0"/>
                <a:ea typeface="ＭＳ Ｐゴシック" pitchFamily="-107" charset="-128"/>
                <a:cs typeface="Arial" panose="020B0604020202020204" pitchFamily="34" charset="0"/>
              </a:rPr>
              <a:t>re they</a:t>
            </a:r>
            <a:r>
              <a:rPr lang="en-AU" sz="2000" b="1" dirty="0">
                <a:solidFill>
                  <a:schemeClr val="tx1"/>
                </a:solidFill>
                <a:latin typeface="Arial" panose="020B0604020202020204" pitchFamily="34" charset="0"/>
                <a:ea typeface="ＭＳ Ｐゴシック" pitchFamily="-107" charset="-128"/>
                <a:cs typeface="Arial" panose="020B0604020202020204" pitchFamily="34" charset="0"/>
              </a:rPr>
              <a:t>?</a:t>
            </a:r>
          </a:p>
          <a:p>
            <a:pPr defTabSz="320675" fontAlgn="base">
              <a:spcBef>
                <a:spcPts val="281"/>
              </a:spcBef>
              <a:spcAft>
                <a:spcPct val="0"/>
              </a:spcAft>
              <a:buClr>
                <a:srgbClr val="812F2E"/>
              </a:buClr>
              <a:buFont typeface="Arial" pitchFamily="34" charset="0"/>
            </a:pPr>
            <a:endParaRPr lang="en-AU" sz="2000" b="1" dirty="0">
              <a:solidFill>
                <a:schemeClr val="tx1"/>
              </a:solidFill>
              <a:latin typeface="Arial" panose="020B0604020202020204" pitchFamily="34" charset="0"/>
              <a:ea typeface="ＭＳ Ｐゴシック" pitchFamily="-107" charset="-128"/>
              <a:cs typeface="Arial" panose="020B0604020202020204" pitchFamily="34" charset="0"/>
            </a:endParaRPr>
          </a:p>
          <a:p>
            <a:pPr marL="285750" lvl="0" indent="-285750" fontAlgn="base">
              <a:lnSpc>
                <a:spcPct val="100000"/>
              </a:lnSpc>
              <a:buClr>
                <a:srgbClr val="812F2E"/>
              </a:buClr>
              <a:buFont typeface="Arial" panose="020B0604020202020204" pitchFamily="34" charset="0"/>
              <a:buChar char="•"/>
            </a:pPr>
            <a:r>
              <a:rPr lang="en-AU" sz="1600" dirty="0">
                <a:latin typeface="Arial" panose="020B0604020202020204" pitchFamily="34" charset="0"/>
                <a:cs typeface="Arial" panose="020B0604020202020204" pitchFamily="34" charset="0"/>
              </a:rPr>
              <a:t>A multi-tiered dispute resolution clause is a clause in a contract incorporating several different stages or alternative dispute resolution (ADR) methods for parties to resolve (or attempt to resolve) disputes. </a:t>
            </a:r>
          </a:p>
          <a:p>
            <a:pPr marL="285750" lvl="0" indent="-285750" fontAlgn="base">
              <a:buClr>
                <a:srgbClr val="812F2E"/>
              </a:buClr>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lvl="0" indent="-285750" fontAlgn="base">
              <a:buClr>
                <a:srgbClr val="812F2E"/>
              </a:buClr>
              <a:buFont typeface="Arial" panose="020B0604020202020204" pitchFamily="34" charset="0"/>
              <a:buChar char="•"/>
            </a:pPr>
            <a:r>
              <a:rPr lang="en-AU" sz="1600" dirty="0">
                <a:latin typeface="Arial" panose="020B0604020202020204" pitchFamily="34" charset="0"/>
                <a:cs typeface="Arial" panose="020B0604020202020204" pitchFamily="34" charset="0"/>
              </a:rPr>
              <a:t>Also known as “ADR first clauses”, “escalation” or “multi step”.</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3</a:t>
            </a:fld>
            <a:endParaRPr lang="en-US" dirty="0"/>
          </a:p>
        </p:txBody>
      </p:sp>
    </p:spTree>
    <p:extLst>
      <p:ext uri="{BB962C8B-B14F-4D97-AF65-F5344CB8AC3E}">
        <p14:creationId xmlns:p14="http://schemas.microsoft.com/office/powerpoint/2010/main" val="2556857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Tiered Dispute Resolution Clauses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r>
              <a:rPr lang="en-AU" sz="2000" b="1" dirty="0">
                <a:latin typeface="Arial" panose="020B0604020202020204" pitchFamily="34" charset="0"/>
                <a:cs typeface="Arial" panose="020B0604020202020204" pitchFamily="34" charset="0"/>
              </a:rPr>
              <a:t>What are they? (Cont</a:t>
            </a:r>
            <a:r>
              <a:rPr lang="en-AU" sz="2000" b="1" dirty="0" smtClean="0">
                <a:latin typeface="Arial" panose="020B0604020202020204" pitchFamily="34" charset="0"/>
                <a:cs typeface="Arial" panose="020B0604020202020204" pitchFamily="34" charset="0"/>
              </a:rPr>
              <a:t>.)</a:t>
            </a:r>
            <a:endParaRPr lang="en-AU"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Examples include: </a:t>
            </a:r>
          </a:p>
          <a:p>
            <a:pPr marL="717750" lvl="2" indent="-285750">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Negotiation;</a:t>
            </a:r>
          </a:p>
          <a:p>
            <a:pPr marL="717750" lvl="2" indent="-285750">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Mediation; </a:t>
            </a:r>
          </a:p>
          <a:p>
            <a:pPr marL="717750" lvl="2" indent="-285750">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Adjudication;</a:t>
            </a:r>
          </a:p>
          <a:p>
            <a:pPr marL="717750" lvl="2" indent="-285750">
              <a:buFont typeface="Arial" panose="020B0604020202020204" pitchFamily="34" charset="0"/>
              <a:buChar char="•"/>
            </a:pPr>
            <a:r>
              <a:rPr lang="en-AU" sz="1600" dirty="0" smtClean="0">
                <a:solidFill>
                  <a:srgbClr val="3296A2"/>
                </a:solidFill>
                <a:latin typeface="Arial" panose="020B0604020202020204" pitchFamily="34" charset="0"/>
                <a:cs typeface="Arial" panose="020B0604020202020204" pitchFamily="34" charset="0"/>
              </a:rPr>
              <a:t>Expert </a:t>
            </a:r>
            <a:r>
              <a:rPr lang="en-AU" sz="1600" dirty="0">
                <a:solidFill>
                  <a:srgbClr val="3296A2"/>
                </a:solidFill>
                <a:latin typeface="Arial" panose="020B0604020202020204" pitchFamily="34" charset="0"/>
                <a:cs typeface="Arial" panose="020B0604020202020204" pitchFamily="34" charset="0"/>
              </a:rPr>
              <a:t>determination. </a:t>
            </a:r>
          </a:p>
          <a:p>
            <a:pPr marL="321458" lvl="1"/>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Before providing for a binding resolution by litigation or </a:t>
            </a:r>
            <a:r>
              <a:rPr lang="en-AU" sz="1600" dirty="0" smtClean="0">
                <a:latin typeface="Arial" panose="020B0604020202020204" pitchFamily="34" charset="0"/>
                <a:cs typeface="Arial" panose="020B0604020202020204" pitchFamily="34" charset="0"/>
              </a:rPr>
              <a:t>arbitration.</a:t>
            </a:r>
            <a:endParaRPr lang="en-AU" sz="1600" dirty="0">
              <a:latin typeface="Arial" panose="020B0604020202020204" pitchFamily="34" charset="0"/>
              <a:cs typeface="Arial" panose="020B0604020202020204" pitchFamily="34" charset="0"/>
            </a:endParaRP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4</a:t>
            </a:fld>
            <a:endParaRPr lang="en-US" dirty="0"/>
          </a:p>
        </p:txBody>
      </p:sp>
    </p:spTree>
    <p:extLst>
      <p:ext uri="{BB962C8B-B14F-4D97-AF65-F5344CB8AC3E}">
        <p14:creationId xmlns:p14="http://schemas.microsoft.com/office/powerpoint/2010/main" val="84929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a:latin typeface="Arial" panose="020B0604020202020204" pitchFamily="34" charset="0"/>
                <a:cs typeface="Arial" panose="020B0604020202020204" pitchFamily="34" charset="0"/>
              </a:rPr>
              <a:t>Tiered Dispute Resolution Clauses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fontScale="85000" lnSpcReduction="20000"/>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Arial" panose="020B0604020202020204" pitchFamily="34" charset="0"/>
              <a:ea typeface="ＭＳ Ｐゴシック" pitchFamily="-107" charset="-128"/>
              <a:cs typeface="Arial" panose="020B0604020202020204" pitchFamily="34" charset="0"/>
            </a:endParaRPr>
          </a:p>
          <a:p>
            <a:r>
              <a:rPr lang="en-AU" b="1" dirty="0">
                <a:latin typeface="Arial" panose="020B0604020202020204" pitchFamily="34" charset="0"/>
                <a:cs typeface="Arial" panose="020B0604020202020204" pitchFamily="34" charset="0"/>
              </a:rPr>
              <a:t>Why </a:t>
            </a:r>
            <a:r>
              <a:rPr lang="en-AU" b="1" dirty="0" smtClean="0">
                <a:latin typeface="Arial" panose="020B0604020202020204" pitchFamily="34" charset="0"/>
                <a:cs typeface="Arial" panose="020B0604020202020204" pitchFamily="34" charset="0"/>
              </a:rPr>
              <a:t>use </a:t>
            </a:r>
            <a:r>
              <a:rPr lang="en-AU" b="1" dirty="0">
                <a:latin typeface="Arial" panose="020B0604020202020204" pitchFamily="34" charset="0"/>
                <a:cs typeface="Arial" panose="020B0604020202020204" pitchFamily="34" charset="0"/>
              </a:rPr>
              <a:t>them?</a:t>
            </a:r>
          </a:p>
          <a:p>
            <a:endParaRPr lang="en-AU" sz="2000" b="1"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AU" sz="1900" dirty="0">
                <a:latin typeface="Arial" panose="020B0604020202020204" pitchFamily="34" charset="0"/>
                <a:cs typeface="Arial" panose="020B0604020202020204" pitchFamily="34" charset="0"/>
              </a:rPr>
              <a:t>Opportunity to resolve disputes in less formal and adversarial settings.</a:t>
            </a:r>
          </a:p>
          <a:p>
            <a:pPr marL="342900" lvl="0" indent="-342900">
              <a:buFont typeface="Arial" panose="020B0604020202020204" pitchFamily="34" charset="0"/>
              <a:buChar char="•"/>
            </a:pPr>
            <a:endParaRPr lang="en-AU" sz="19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AU" sz="1900" dirty="0">
                <a:latin typeface="Arial" panose="020B0604020202020204" pitchFamily="34" charset="0"/>
                <a:cs typeface="Arial" panose="020B0604020202020204" pitchFamily="34" charset="0"/>
              </a:rPr>
              <a:t>Preservation of business/commercial relationship between parties. </a:t>
            </a:r>
            <a:endParaRPr lang="en-AU" sz="1900" dirty="0" smtClean="0">
              <a:latin typeface="Arial" panose="020B0604020202020204" pitchFamily="34" charset="0"/>
              <a:cs typeface="Arial" panose="020B0604020202020204" pitchFamily="34" charset="0"/>
            </a:endParaRPr>
          </a:p>
          <a:p>
            <a:pPr lvl="0"/>
            <a:endParaRPr lang="en-AU" sz="1900" dirty="0" smtClean="0">
              <a:latin typeface="Arial" panose="020B0604020202020204" pitchFamily="34" charset="0"/>
              <a:cs typeface="Arial" panose="020B0604020202020204" pitchFamily="34" charset="0"/>
            </a:endParaRPr>
          </a:p>
          <a:p>
            <a:pPr marL="342900" lvl="0" indent="-342900">
              <a:lnSpc>
                <a:spcPct val="120000"/>
              </a:lnSpc>
              <a:buFont typeface="Arial" panose="020B0604020202020204" pitchFamily="34" charset="0"/>
              <a:buChar char="•"/>
            </a:pPr>
            <a:r>
              <a:rPr lang="en-AU" sz="1900" dirty="0" smtClean="0">
                <a:latin typeface="Arial" panose="020B0604020202020204" pitchFamily="34" charset="0"/>
                <a:cs typeface="Arial" panose="020B0604020202020204" pitchFamily="34" charset="0"/>
              </a:rPr>
              <a:t>Saving </a:t>
            </a:r>
            <a:r>
              <a:rPr lang="en-AU" sz="1900" dirty="0">
                <a:latin typeface="Arial" panose="020B0604020202020204" pitchFamily="34" charset="0"/>
                <a:cs typeface="Arial" panose="020B0604020202020204" pitchFamily="34" charset="0"/>
              </a:rPr>
              <a:t>of time and money by resolving disputes without recourse to litigation or arbitration. </a:t>
            </a:r>
            <a:endParaRPr lang="en-AU" sz="19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AU" sz="19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sz="1900" dirty="0">
                <a:latin typeface="Arial" panose="020B0604020202020204" pitchFamily="34" charset="0"/>
                <a:cs typeface="Arial" panose="020B0604020202020204" pitchFamily="34" charset="0"/>
              </a:rPr>
              <a:t>Tailored to suit the project and the types of disputes which may arise.</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5</a:t>
            </a:fld>
            <a:endParaRPr lang="en-US" dirty="0"/>
          </a:p>
        </p:txBody>
      </p:sp>
    </p:spTree>
    <p:extLst>
      <p:ext uri="{BB962C8B-B14F-4D97-AF65-F5344CB8AC3E}">
        <p14:creationId xmlns:p14="http://schemas.microsoft.com/office/powerpoint/2010/main" val="2838590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Expert Determination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5249131"/>
          </a:xfrm>
        </p:spPr>
        <p:txBody>
          <a:bodyPr>
            <a:normAutofit fontScale="85000" lnSpcReduction="10000"/>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r>
              <a:rPr lang="en-AU" sz="2200" b="1" dirty="0">
                <a:latin typeface="Arial" panose="020B0604020202020204" pitchFamily="34" charset="0"/>
                <a:cs typeface="Arial" panose="020B0604020202020204" pitchFamily="34" charset="0"/>
              </a:rPr>
              <a:t>What is it?  </a:t>
            </a:r>
          </a:p>
          <a:p>
            <a:pPr marL="285750" lvl="0" indent="-285750">
              <a:buFont typeface="Arial" panose="020B0604020202020204" pitchFamily="34" charset="0"/>
              <a:buChar char="•"/>
            </a:pPr>
            <a:r>
              <a:rPr lang="en-AU" sz="1900" dirty="0">
                <a:latin typeface="Arial" panose="020B0604020202020204" pitchFamily="34" charset="0"/>
                <a:cs typeface="Arial" panose="020B0604020202020204" pitchFamily="34" charset="0"/>
              </a:rPr>
              <a:t>Expert </a:t>
            </a:r>
            <a:r>
              <a:rPr lang="en-AU" sz="1900" dirty="0" smtClean="0">
                <a:latin typeface="Arial" panose="020B0604020202020204" pitchFamily="34" charset="0"/>
                <a:cs typeface="Arial" panose="020B0604020202020204" pitchFamily="34" charset="0"/>
              </a:rPr>
              <a:t>Determination </a:t>
            </a:r>
            <a:r>
              <a:rPr lang="en-AU" sz="1900" dirty="0">
                <a:latin typeface="Arial" panose="020B0604020202020204" pitchFamily="34" charset="0"/>
                <a:cs typeface="Arial" panose="020B0604020202020204" pitchFamily="34" charset="0"/>
              </a:rPr>
              <a:t>is often used as a mechanism for determining particular types of disputes, such </a:t>
            </a:r>
            <a:r>
              <a:rPr lang="en-AU" sz="1900" dirty="0" smtClean="0">
                <a:latin typeface="Arial" panose="020B0604020202020204" pitchFamily="34" charset="0"/>
                <a:cs typeface="Arial" panose="020B0604020202020204" pitchFamily="34" charset="0"/>
              </a:rPr>
              <a:t>as:</a:t>
            </a:r>
          </a:p>
          <a:p>
            <a:pPr marL="717750" lvl="2" indent="-285750">
              <a:buFont typeface="Arial" panose="020B0604020202020204" pitchFamily="34" charset="0"/>
              <a:buChar char="•"/>
            </a:pPr>
            <a:r>
              <a:rPr lang="en-AU" sz="1900" dirty="0" smtClean="0">
                <a:solidFill>
                  <a:srgbClr val="3296A2"/>
                </a:solidFill>
                <a:latin typeface="Arial" panose="020B0604020202020204" pitchFamily="34" charset="0"/>
                <a:cs typeface="Arial" panose="020B0604020202020204" pitchFamily="34" charset="0"/>
              </a:rPr>
              <a:t>Valuation </a:t>
            </a:r>
            <a:r>
              <a:rPr lang="en-AU" sz="1900" dirty="0">
                <a:solidFill>
                  <a:srgbClr val="3296A2"/>
                </a:solidFill>
                <a:latin typeface="Arial" panose="020B0604020202020204" pitchFamily="34" charset="0"/>
                <a:cs typeface="Arial" panose="020B0604020202020204" pitchFamily="34" charset="0"/>
              </a:rPr>
              <a:t>issues or other technical disputes, where the expert exercises his judgment by applying his expertise and industry knowledge to the facts presented. </a:t>
            </a:r>
            <a:endParaRPr lang="en-AU" sz="1900" dirty="0" smtClean="0">
              <a:solidFill>
                <a:srgbClr val="3296A2"/>
              </a:solidFill>
              <a:latin typeface="Arial" panose="020B0604020202020204" pitchFamily="34" charset="0"/>
              <a:cs typeface="Arial" panose="020B0604020202020204" pitchFamily="34" charset="0"/>
            </a:endParaRPr>
          </a:p>
          <a:p>
            <a:pPr lvl="2" indent="0">
              <a:buNone/>
            </a:pPr>
            <a:endParaRPr lang="en-AU" sz="19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900" dirty="0">
                <a:latin typeface="Arial" panose="020B0604020202020204" pitchFamily="34" charset="0"/>
                <a:cs typeface="Arial" panose="020B0604020202020204" pitchFamily="34" charset="0"/>
              </a:rPr>
              <a:t>Defined by Kendell as</a:t>
            </a:r>
            <a:r>
              <a:rPr lang="en-AU" sz="1900" dirty="0" smtClean="0">
                <a:latin typeface="Arial" panose="020B0604020202020204" pitchFamily="34" charset="0"/>
                <a:cs typeface="Arial" panose="020B0604020202020204" pitchFamily="34" charset="0"/>
              </a:rPr>
              <a:t>:</a:t>
            </a:r>
            <a:endParaRPr lang="en-AU" sz="1900" dirty="0">
              <a:latin typeface="Arial" panose="020B0604020202020204" pitchFamily="34" charset="0"/>
              <a:cs typeface="Arial" panose="020B0604020202020204" pitchFamily="34" charset="0"/>
            </a:endParaRPr>
          </a:p>
          <a:p>
            <a:pPr marL="717750" lvl="2" indent="-285750">
              <a:buFont typeface="Arial" panose="020B0604020202020204" pitchFamily="34" charset="0"/>
              <a:buChar char="•"/>
            </a:pPr>
            <a:r>
              <a:rPr lang="en-AU" sz="1900" b="1" i="1" dirty="0">
                <a:solidFill>
                  <a:srgbClr val="3296A2"/>
                </a:solidFill>
                <a:latin typeface="Arial" panose="020B0604020202020204" pitchFamily="34" charset="0"/>
                <a:cs typeface="Arial" panose="020B0604020202020204" pitchFamily="34" charset="0"/>
              </a:rPr>
              <a:t>“Expert </a:t>
            </a:r>
            <a:r>
              <a:rPr lang="en-AU" sz="1900" b="1" i="1" dirty="0" smtClean="0">
                <a:solidFill>
                  <a:srgbClr val="3296A2"/>
                </a:solidFill>
                <a:latin typeface="Arial" panose="020B0604020202020204" pitchFamily="34" charset="0"/>
                <a:cs typeface="Arial" panose="020B0604020202020204" pitchFamily="34" charset="0"/>
              </a:rPr>
              <a:t>Determination </a:t>
            </a:r>
            <a:r>
              <a:rPr lang="en-AU" sz="1900" b="1" i="1" dirty="0">
                <a:solidFill>
                  <a:srgbClr val="3296A2"/>
                </a:solidFill>
                <a:latin typeface="Arial" panose="020B0604020202020204" pitchFamily="34" charset="0"/>
                <a:cs typeface="Arial" panose="020B0604020202020204" pitchFamily="34" charset="0"/>
              </a:rPr>
              <a:t>is a means by which the parties to a contract jointly instruct a third party to decide an issue between them. The third party is now commonly known as an expert, and is a person who has usually been chosen for expertise in the issue between the parties” </a:t>
            </a:r>
            <a:endParaRPr lang="en-AU" sz="1900" i="1" dirty="0" smtClean="0">
              <a:solidFill>
                <a:srgbClr val="3296A2"/>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AU" sz="1900" dirty="0" smtClean="0">
                <a:latin typeface="Arial" panose="020B0604020202020204" pitchFamily="34" charset="0"/>
                <a:cs typeface="Arial" panose="020B0604020202020204" pitchFamily="34" charset="0"/>
              </a:rPr>
              <a:t>The </a:t>
            </a:r>
            <a:r>
              <a:rPr lang="en-AU" sz="1900" dirty="0">
                <a:latin typeface="Arial" panose="020B0604020202020204" pitchFamily="34" charset="0"/>
                <a:cs typeface="Arial" panose="020B0604020202020204" pitchFamily="34" charset="0"/>
              </a:rPr>
              <a:t>procedure is often streamlined and inquisitorial, with the expert adopting a suitable procedure depending on the nature of the dispute</a:t>
            </a:r>
            <a:r>
              <a:rPr lang="en-AU" sz="1900" dirty="0" smtClean="0">
                <a:latin typeface="Arial" panose="020B0604020202020204" pitchFamily="34" charset="0"/>
                <a:cs typeface="Arial" panose="020B0604020202020204" pitchFamily="34" charset="0"/>
              </a:rPr>
              <a:t>.</a:t>
            </a:r>
            <a:endParaRPr lang="en-AU" sz="19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900" dirty="0">
                <a:latin typeface="Arial" panose="020B0604020202020204" pitchFamily="34" charset="0"/>
                <a:cs typeface="Arial" panose="020B0604020202020204" pitchFamily="34" charset="0"/>
              </a:rPr>
              <a:t>As a distinction from litigation and </a:t>
            </a:r>
            <a:r>
              <a:rPr lang="en-AU" sz="1900" dirty="0" smtClean="0">
                <a:latin typeface="Arial" panose="020B0604020202020204" pitchFamily="34" charset="0"/>
                <a:cs typeface="Arial" panose="020B0604020202020204" pitchFamily="34" charset="0"/>
              </a:rPr>
              <a:t>arbitration, </a:t>
            </a:r>
            <a:r>
              <a:rPr lang="en-AU" sz="1900" dirty="0">
                <a:latin typeface="Arial" panose="020B0604020202020204" pitchFamily="34" charset="0"/>
                <a:cs typeface="Arial" panose="020B0604020202020204" pitchFamily="34" charset="0"/>
              </a:rPr>
              <a:t>Expert Determination is purely a creature of </a:t>
            </a:r>
            <a:r>
              <a:rPr lang="en-AU" sz="1900" dirty="0" smtClean="0">
                <a:latin typeface="Arial" panose="020B0604020202020204" pitchFamily="34" charset="0"/>
                <a:cs typeface="Arial" panose="020B0604020202020204" pitchFamily="34" charset="0"/>
              </a:rPr>
              <a:t>contract.</a:t>
            </a:r>
            <a:endParaRPr lang="en-AU" sz="1900" dirty="0">
              <a:latin typeface="Arial" panose="020B0604020202020204" pitchFamily="34" charset="0"/>
              <a:cs typeface="Arial" panose="020B0604020202020204" pitchFamily="34" charset="0"/>
            </a:endParaRP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6</a:t>
            </a:fld>
            <a:endParaRPr lang="en-US" dirty="0"/>
          </a:p>
        </p:txBody>
      </p:sp>
    </p:spTree>
    <p:extLst>
      <p:ext uri="{BB962C8B-B14F-4D97-AF65-F5344CB8AC3E}">
        <p14:creationId xmlns:p14="http://schemas.microsoft.com/office/powerpoint/2010/main" val="3679339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b="1" dirty="0" smtClean="0">
                <a:latin typeface="Arial" panose="020B0604020202020204" pitchFamily="34" charset="0"/>
                <a:cs typeface="Arial" panose="020B0604020202020204" pitchFamily="34" charset="0"/>
              </a:rPr>
              <a:t>ARBITRATION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298724" cy="4655203"/>
          </a:xfrm>
        </p:spPr>
        <p:txBody>
          <a:bodyPr>
            <a:normAutofit fontScale="92500" lnSpcReduction="10000"/>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Calibri" pitchFamily="34" charset="0"/>
              <a:ea typeface="ＭＳ Ｐゴシック" pitchFamily="-107" charset="-128"/>
              <a:cs typeface="ＭＳ Ｐゴシック" pitchFamily="-107" charset="-128"/>
            </a:endParaRPr>
          </a:p>
          <a:p>
            <a:r>
              <a:rPr lang="en-AU" sz="2200" b="1" dirty="0">
                <a:latin typeface="Arial" panose="020B0604020202020204" pitchFamily="34" charset="0"/>
                <a:cs typeface="Arial" panose="020B0604020202020204" pitchFamily="34" charset="0"/>
              </a:rPr>
              <a:t>What </a:t>
            </a:r>
            <a:r>
              <a:rPr lang="en-AU" sz="2200" b="1" dirty="0" smtClean="0">
                <a:latin typeface="Arial" panose="020B0604020202020204" pitchFamily="34" charset="0"/>
                <a:cs typeface="Arial" panose="020B0604020202020204" pitchFamily="34" charset="0"/>
              </a:rPr>
              <a:t>is </a:t>
            </a:r>
            <a:r>
              <a:rPr lang="en-AU" sz="2200" b="1" dirty="0">
                <a:latin typeface="Arial" panose="020B0604020202020204" pitchFamily="34" charset="0"/>
                <a:cs typeface="Arial" panose="020B0604020202020204" pitchFamily="34" charset="0"/>
              </a:rPr>
              <a:t>it? </a:t>
            </a:r>
          </a:p>
          <a:p>
            <a:pPr marL="342900" lvl="0" indent="-342900">
              <a:buFont typeface="Arial" panose="020B0604020202020204" pitchFamily="34" charset="0"/>
              <a:buChar char="•"/>
            </a:pPr>
            <a:r>
              <a:rPr lang="en-AU" sz="1700" dirty="0">
                <a:latin typeface="Arial" panose="020B0604020202020204" pitchFamily="34" charset="0"/>
                <a:cs typeface="Arial" panose="020B0604020202020204" pitchFamily="34" charset="0"/>
              </a:rPr>
              <a:t>Employed in England and Wales for centuries. </a:t>
            </a:r>
          </a:p>
          <a:p>
            <a:pPr marL="342900" lvl="0" indent="-342900">
              <a:buFont typeface="Arial" panose="020B0604020202020204" pitchFamily="34" charset="0"/>
              <a:buChar char="•"/>
            </a:pPr>
            <a:endParaRPr lang="en-AU" sz="17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AU" sz="1700" dirty="0">
                <a:latin typeface="Arial" panose="020B0604020202020204" pitchFamily="34" charset="0"/>
                <a:cs typeface="Arial" panose="020B0604020202020204" pitchFamily="34" charset="0"/>
              </a:rPr>
              <a:t>In its simplest form is a private form of final and binding dispute resolution by a third party.</a:t>
            </a:r>
          </a:p>
          <a:p>
            <a:pPr marL="342900" lvl="0" indent="-342900">
              <a:buFont typeface="Arial" panose="020B0604020202020204" pitchFamily="34" charset="0"/>
              <a:buChar char="•"/>
            </a:pPr>
            <a:endParaRPr lang="en-AU" sz="17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AU" sz="1700" dirty="0">
                <a:latin typeface="Arial" panose="020B0604020202020204" pitchFamily="34" charset="0"/>
                <a:cs typeface="Arial" panose="020B0604020202020204" pitchFamily="34" charset="0"/>
              </a:rPr>
              <a:t>Regulated and </a:t>
            </a:r>
            <a:r>
              <a:rPr lang="en-AU" sz="1700" dirty="0" smtClean="0">
                <a:latin typeface="Arial" panose="020B0604020202020204" pitchFamily="34" charset="0"/>
                <a:cs typeface="Arial" panose="020B0604020202020204" pitchFamily="34" charset="0"/>
              </a:rPr>
              <a:t>enforced by </a:t>
            </a:r>
            <a:r>
              <a:rPr lang="en-AU" sz="1700" dirty="0">
                <a:latin typeface="Arial" panose="020B0604020202020204" pitchFamily="34" charset="0"/>
                <a:cs typeface="Arial" panose="020B0604020202020204" pitchFamily="34" charset="0"/>
              </a:rPr>
              <a:t>statute in Australia and around the world. </a:t>
            </a:r>
          </a:p>
          <a:p>
            <a:pPr marL="342900" lvl="0" indent="-342900">
              <a:buFont typeface="Arial" panose="020B0604020202020204" pitchFamily="34" charset="0"/>
              <a:buChar char="•"/>
            </a:pPr>
            <a:endParaRPr lang="en-AU" sz="17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AU" sz="1700" dirty="0">
                <a:latin typeface="Arial" panose="020B0604020202020204" pitchFamily="34" charset="0"/>
                <a:cs typeface="Arial" panose="020B0604020202020204" pitchFamily="34" charset="0"/>
              </a:rPr>
              <a:t>Internationally enforced through signatories to the New York convention 1958. </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7</a:t>
            </a:fld>
            <a:endParaRPr lang="en-US" dirty="0"/>
          </a:p>
        </p:txBody>
      </p:sp>
    </p:spTree>
    <p:extLst>
      <p:ext uri="{BB962C8B-B14F-4D97-AF65-F5344CB8AC3E}">
        <p14:creationId xmlns:p14="http://schemas.microsoft.com/office/powerpoint/2010/main" val="3779348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SIMILARITIES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4703" y="1143431"/>
            <a:ext cx="7517654" cy="4655203"/>
          </a:xfrm>
        </p:spPr>
        <p:txBody>
          <a:bodyPr>
            <a:normAutofit/>
          </a:bodyPr>
          <a:lstStyle/>
          <a:p>
            <a:pPr defTabSz="320675" fontAlgn="base">
              <a:spcBef>
                <a:spcPts val="281"/>
              </a:spcBef>
              <a:spcAft>
                <a:spcPct val="0"/>
              </a:spcAft>
              <a:buClr>
                <a:srgbClr val="812F2E"/>
              </a:buClr>
              <a:buFont typeface="Arial" pitchFamily="34" charset="0"/>
            </a:pPr>
            <a:endParaRPr lang="en-AU" sz="2000" b="1" dirty="0" smtClean="0">
              <a:solidFill>
                <a:schemeClr val="tx1"/>
              </a:solidFill>
              <a:latin typeface="Arial" panose="020B0604020202020204" pitchFamily="34" charset="0"/>
              <a:ea typeface="ＭＳ Ｐゴシック" pitchFamily="-107" charset="-128"/>
              <a:cs typeface="Arial" panose="020B0604020202020204" pitchFamily="34" charset="0"/>
            </a:endParaRPr>
          </a:p>
          <a:p>
            <a:pPr marL="342900" indent="-342900" fontAlgn="base">
              <a:lnSpc>
                <a:spcPct val="80000"/>
              </a:lnSpc>
              <a:buClr>
                <a:srgbClr val="812F2E"/>
              </a:buClr>
              <a:buFont typeface="Arial" panose="020B0604020202020204" pitchFamily="34" charset="0"/>
              <a:buChar char="•"/>
            </a:pPr>
            <a:r>
              <a:rPr lang="en-AU" sz="1600" dirty="0">
                <a:latin typeface="Arial" panose="020B0604020202020204" pitchFamily="34" charset="0"/>
                <a:cs typeface="Arial" panose="020B0604020202020204" pitchFamily="34" charset="0"/>
              </a:rPr>
              <a:t>Even though Arbitration and Expert Determination are different forms of dispute </a:t>
            </a:r>
            <a:r>
              <a:rPr lang="en-AU" sz="1600" dirty="0" smtClean="0">
                <a:latin typeface="Arial" panose="020B0604020202020204" pitchFamily="34" charset="0"/>
                <a:cs typeface="Arial" panose="020B0604020202020204" pitchFamily="34" charset="0"/>
              </a:rPr>
              <a:t>resolution, </a:t>
            </a:r>
            <a:r>
              <a:rPr lang="en-AU" sz="1600" dirty="0">
                <a:latin typeface="Arial" panose="020B0604020202020204" pitchFamily="34" charset="0"/>
                <a:cs typeface="Arial" panose="020B0604020202020204" pitchFamily="34" charset="0"/>
              </a:rPr>
              <a:t>the two processes share a number of characteristics such as:</a:t>
            </a:r>
          </a:p>
          <a:p>
            <a:pPr marL="774900" lvl="2" indent="-342900" fontAlgn="base">
              <a:lnSpc>
                <a:spcPct val="80000"/>
              </a:lnSpc>
              <a:buClr>
                <a:srgbClr val="812F2E"/>
              </a:buClr>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Private </a:t>
            </a:r>
          </a:p>
          <a:p>
            <a:pPr marL="774900" lvl="2" indent="-342900" fontAlgn="base">
              <a:lnSpc>
                <a:spcPct val="80000"/>
              </a:lnSpc>
              <a:buClr>
                <a:srgbClr val="812F2E"/>
              </a:buClr>
              <a:buFont typeface="Arial" panose="020B0604020202020204" pitchFamily="34" charset="0"/>
              <a:buChar char="•"/>
            </a:pPr>
            <a:endParaRPr lang="en-AU" sz="1600" dirty="0">
              <a:solidFill>
                <a:srgbClr val="3296A2"/>
              </a:solidFill>
              <a:latin typeface="Arial" panose="020B0604020202020204" pitchFamily="34" charset="0"/>
              <a:cs typeface="Arial" panose="020B0604020202020204" pitchFamily="34" charset="0"/>
            </a:endParaRPr>
          </a:p>
          <a:p>
            <a:pPr marL="774900" lvl="2" indent="-342900" fontAlgn="base">
              <a:lnSpc>
                <a:spcPct val="80000"/>
              </a:lnSpc>
              <a:buClr>
                <a:srgbClr val="812F2E"/>
              </a:buClr>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Either method is selected by contractual agreement. </a:t>
            </a:r>
          </a:p>
          <a:p>
            <a:pPr marL="774900" lvl="2" indent="-342900" fontAlgn="base">
              <a:lnSpc>
                <a:spcPct val="80000"/>
              </a:lnSpc>
              <a:buClr>
                <a:srgbClr val="812F2E"/>
              </a:buClr>
              <a:buFont typeface="Arial" panose="020B0604020202020204" pitchFamily="34" charset="0"/>
              <a:buChar char="•"/>
            </a:pPr>
            <a:endParaRPr lang="en-AU" sz="1600" dirty="0">
              <a:solidFill>
                <a:srgbClr val="3296A2"/>
              </a:solidFill>
              <a:latin typeface="Arial" panose="020B0604020202020204" pitchFamily="34" charset="0"/>
              <a:cs typeface="Arial" panose="020B0604020202020204" pitchFamily="34" charset="0"/>
            </a:endParaRPr>
          </a:p>
          <a:p>
            <a:pPr marL="774900" lvl="2" indent="-342900" fontAlgn="base">
              <a:lnSpc>
                <a:spcPct val="80000"/>
              </a:lnSpc>
              <a:buClr>
                <a:srgbClr val="812F2E"/>
              </a:buClr>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Parties can choose their decision maker or </a:t>
            </a:r>
            <a:r>
              <a:rPr lang="en-AU" sz="1600" dirty="0" smtClean="0">
                <a:solidFill>
                  <a:srgbClr val="3296A2"/>
                </a:solidFill>
                <a:latin typeface="Arial" panose="020B0604020202020204" pitchFamily="34" charset="0"/>
                <a:cs typeface="Arial" panose="020B0604020202020204" pitchFamily="34" charset="0"/>
              </a:rPr>
              <a:t>makers. </a:t>
            </a:r>
          </a:p>
          <a:p>
            <a:pPr marL="774900" lvl="2" indent="-342900" fontAlgn="base">
              <a:lnSpc>
                <a:spcPct val="80000"/>
              </a:lnSpc>
              <a:buClr>
                <a:srgbClr val="812F2E"/>
              </a:buClr>
              <a:buFont typeface="Arial" panose="020B0604020202020204" pitchFamily="34" charset="0"/>
              <a:buChar char="•"/>
            </a:pPr>
            <a:endParaRPr lang="en-AU" sz="1600" dirty="0">
              <a:solidFill>
                <a:srgbClr val="3296A2"/>
              </a:solidFill>
              <a:latin typeface="Arial" panose="020B0604020202020204" pitchFamily="34" charset="0"/>
              <a:cs typeface="Arial" panose="020B0604020202020204" pitchFamily="34" charset="0"/>
            </a:endParaRPr>
          </a:p>
          <a:p>
            <a:pPr marL="774900" lvl="2" indent="-342900" fontAlgn="base">
              <a:lnSpc>
                <a:spcPct val="80000"/>
              </a:lnSpc>
              <a:buClr>
                <a:srgbClr val="812F2E"/>
              </a:buClr>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Typically someone knowledgeable in the field of the dispute. </a:t>
            </a:r>
          </a:p>
          <a:p>
            <a:pPr lvl="2" indent="0" fontAlgn="base">
              <a:lnSpc>
                <a:spcPct val="80000"/>
              </a:lnSpc>
              <a:buClr>
                <a:srgbClr val="812F2E"/>
              </a:buClr>
              <a:buNone/>
            </a:pPr>
            <a:endParaRPr lang="en-AU" sz="1600" dirty="0">
              <a:solidFill>
                <a:srgbClr val="3296A2"/>
              </a:solidFill>
              <a:latin typeface="Arial" panose="020B0604020202020204" pitchFamily="34" charset="0"/>
              <a:cs typeface="Arial" panose="020B0604020202020204" pitchFamily="34" charset="0"/>
            </a:endParaRPr>
          </a:p>
          <a:p>
            <a:pPr marL="774900" lvl="2" indent="-342900" fontAlgn="base">
              <a:lnSpc>
                <a:spcPct val="80000"/>
              </a:lnSpc>
              <a:buClr>
                <a:srgbClr val="812F2E"/>
              </a:buClr>
              <a:buFont typeface="Arial" panose="020B0604020202020204" pitchFamily="34" charset="0"/>
              <a:buChar char="•"/>
            </a:pPr>
            <a:r>
              <a:rPr lang="en-AU" sz="1600" dirty="0">
                <a:solidFill>
                  <a:srgbClr val="3296A2"/>
                </a:solidFill>
                <a:latin typeface="Arial" panose="020B0604020202020204" pitchFamily="34" charset="0"/>
                <a:cs typeface="Arial" panose="020B0604020202020204" pitchFamily="34" charset="0"/>
              </a:rPr>
              <a:t>They may both be final and binding. (More on this later)</a:t>
            </a:r>
          </a:p>
          <a:p>
            <a:pPr marL="0" lvl="2" indent="0">
              <a:buNone/>
            </a:pPr>
            <a:endParaRPr lang="en-US" dirty="0"/>
          </a:p>
        </p:txBody>
      </p:sp>
      <p:sp>
        <p:nvSpPr>
          <p:cNvPr id="7" name="Slide Number Placeholder 6"/>
          <p:cNvSpPr>
            <a:spLocks noGrp="1"/>
          </p:cNvSpPr>
          <p:nvPr>
            <p:ph type="sldNum" sz="quarter" idx="12"/>
          </p:nvPr>
        </p:nvSpPr>
        <p:spPr/>
        <p:txBody>
          <a:bodyPr/>
          <a:lstStyle/>
          <a:p>
            <a:fld id="{185FCFC7-052E-A544-8F02-05AC563559FF}" type="slidenum">
              <a:rPr lang="en-US" smtClean="0"/>
              <a:t>8</a:t>
            </a:fld>
            <a:endParaRPr lang="en-US" dirty="0"/>
          </a:p>
        </p:txBody>
      </p:sp>
    </p:spTree>
    <p:extLst>
      <p:ext uri="{BB962C8B-B14F-4D97-AF65-F5344CB8AC3E}">
        <p14:creationId xmlns:p14="http://schemas.microsoft.com/office/powerpoint/2010/main" val="758903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5FCFC7-052E-A544-8F02-05AC563559FF}" type="slidenum">
              <a:rPr lang="en-US" smtClean="0"/>
              <a:t>9</a:t>
            </a:fld>
            <a:endParaRPr lang="en-US" dirty="0"/>
          </a:p>
        </p:txBody>
      </p:sp>
      <p:sp>
        <p:nvSpPr>
          <p:cNvPr id="2" name="Title 1"/>
          <p:cNvSpPr>
            <a:spLocks noGrp="1"/>
          </p:cNvSpPr>
          <p:nvPr>
            <p:ph type="ctrTitle"/>
          </p:nvPr>
        </p:nvSpPr>
        <p:spPr/>
        <p:txBody>
          <a:bodyPr/>
          <a:lstStyle/>
          <a:p>
            <a:r>
              <a:rPr lang="en-AU" sz="2800" b="1" dirty="0">
                <a:solidFill>
                  <a:schemeClr val="tx1"/>
                </a:solidFill>
                <a:latin typeface="Arial" panose="020B0604020202020204" pitchFamily="34" charset="0"/>
                <a:cs typeface="Arial" panose="020B0604020202020204" pitchFamily="34" charset="0"/>
              </a:rPr>
              <a:t>Benefits of Expert Determination over Arbitration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76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1553</Words>
  <Application>Microsoft Office PowerPoint</Application>
  <PresentationFormat>Widescreen</PresentationFormat>
  <Paragraphs>185</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ＭＳ Ｐゴシック</vt:lpstr>
      <vt:lpstr>AppleSymbols</vt:lpstr>
      <vt:lpstr>Arial</vt:lpstr>
      <vt:lpstr>Calibri</vt:lpstr>
      <vt:lpstr>Libre Franklin</vt:lpstr>
      <vt:lpstr>Montserrat SemiBold</vt:lpstr>
      <vt:lpstr>Office Theme</vt:lpstr>
      <vt:lpstr>Expert Determination v Arbitration   </vt:lpstr>
      <vt:lpstr>HKA</vt:lpstr>
      <vt:lpstr>Tiered Dispute Resolution Clauses</vt:lpstr>
      <vt:lpstr>Tiered Dispute Resolution Clauses</vt:lpstr>
      <vt:lpstr>Tiered Dispute Resolution Clauses</vt:lpstr>
      <vt:lpstr>Expert Determination</vt:lpstr>
      <vt:lpstr>ARBITRATION</vt:lpstr>
      <vt:lpstr>SIMILARITIES</vt:lpstr>
      <vt:lpstr>Benefits of Expert Determination over Arbitration </vt:lpstr>
      <vt:lpstr>The Rise of Expert Determination</vt:lpstr>
      <vt:lpstr>Benefits</vt:lpstr>
      <vt:lpstr>Issues With Expert Determination over Arbitration </vt:lpstr>
      <vt:lpstr>Issues – Procedure</vt:lpstr>
      <vt:lpstr>Issues – Procedure</vt:lpstr>
      <vt:lpstr>Issues – Enforceability</vt:lpstr>
      <vt:lpstr>Issues – Enforceability</vt:lpstr>
      <vt:lpstr>Issues – Enforceability</vt:lpstr>
      <vt:lpstr>Issues –Challenge of Decision</vt:lpstr>
      <vt:lpstr>Other ISSUES/Differences</vt:lpstr>
      <vt:lpstr>Drafting of Tiered Dispute Resolution Clauses</vt:lpstr>
      <vt:lpstr>Pitfalls of Multi-Tiered Dispute resolution clauses</vt:lpstr>
      <vt:lpstr>Expert Determination or Arbitration?</vt:lpstr>
      <vt:lpstr>Drafting - Best Practice</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 Determination v Arbitration   </dc:title>
  <dc:creator>Deborah Tomkinson</dc:creator>
  <cp:lastModifiedBy>Deborah Tomkinson</cp:lastModifiedBy>
  <cp:revision>1</cp:revision>
  <dcterms:modified xsi:type="dcterms:W3CDTF">2017-05-04T02:10:12Z</dcterms:modified>
</cp:coreProperties>
</file>